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x="18288000" cy="10287000"/>
  <p:notesSz cx="6858000" cy="9144000"/>
  <p:embeddedFontLst>
    <p:embeddedFont>
      <p:font typeface="Canva Sans" charset="1" panose="020B0503030501040103"/>
      <p:regular r:id="rId72"/>
    </p:embeddedFont>
    <p:embeddedFont>
      <p:font typeface="Cooper BT Light" charset="1" panose="0208050304030B020404"/>
      <p:regular r:id="rId73"/>
    </p:embeddedFont>
    <p:embeddedFont>
      <p:font typeface="Trebuchet MS" charset="1" panose="020B0603020202020204"/>
      <p:regular r:id="rId74"/>
    </p:embeddedFont>
    <p:embeddedFont>
      <p:font typeface="Garet" charset="1" panose="00000000000000000000"/>
      <p:regular r:id="rId75"/>
    </p:embeddedFont>
    <p:embeddedFont>
      <p:font typeface="Montserrat" charset="1" panose="00000500000000000000"/>
      <p:regular r:id="rId76"/>
    </p:embeddedFont>
    <p:embeddedFont>
      <p:font typeface="Garet Ultra-Bold" charset="1" panose="00000000000000000000"/>
      <p:regular r:id="rId77"/>
    </p:embeddedFont>
    <p:embeddedFont>
      <p:font typeface="Garet Heavy" charset="1" panose="00000000000000000000"/>
      <p:regular r:id="rId78"/>
    </p:embeddedFont>
    <p:embeddedFont>
      <p:font typeface="Open Sauce" charset="1" panose="00000500000000000000"/>
      <p:regular r:id="rId79"/>
    </p:embeddedFont>
    <p:embeddedFont>
      <p:font typeface="Oswald Bold" charset="1" panose="00000800000000000000"/>
      <p:regular r:id="rId80"/>
    </p:embeddedFont>
    <p:embeddedFont>
      <p:font typeface="Lilita One" charset="1" panose="02000000000000000000"/>
      <p:regular r:id="rId81"/>
    </p:embeddedFont>
    <p:embeddedFont>
      <p:font typeface="One Little Font" charset="1" panose="00000500000000000000"/>
      <p:regular r:id="rId82"/>
    </p:embeddedFont>
    <p:embeddedFont>
      <p:font typeface="One Little Font Bold" charset="1" panose="00000800000000000000"/>
      <p:regular r:id="rId83"/>
    </p:embeddedFont>
    <p:embeddedFont>
      <p:font typeface="Montserrat Bold" charset="1" panose="00000800000000000000"/>
      <p:regular r:id="rId84"/>
    </p:embeddedFont>
    <p:embeddedFont>
      <p:font typeface="DM Sans Bold" charset="1" panose="00000000000000000000"/>
      <p:regular r:id="rId85"/>
    </p:embeddedFont>
    <p:embeddedFont>
      <p:font typeface="DM Sans Bold Italics" charset="1" panose="00000000000000000000"/>
      <p:regular r:id="rId86"/>
    </p:embeddedFont>
    <p:embeddedFont>
      <p:font typeface="DM Sans" charset="1" panose="00000000000000000000"/>
      <p:regular r:id="rId87"/>
    </p:embeddedFont>
    <p:embeddedFont>
      <p:font typeface="Montserrat Bold Italics" charset="1" panose="00000800000000000000"/>
      <p:regular r:id="rId88"/>
    </p:embeddedFont>
    <p:embeddedFont>
      <p:font typeface="Lato Heavy" charset="1" panose="020F0502020204030203"/>
      <p:regular r:id="rId89"/>
    </p:embeddedFont>
    <p:embeddedFont>
      <p:font typeface="Etna Sans Serif" charset="1" panose="02000600000000000000"/>
      <p:regular r:id="rId90"/>
    </p:embeddedFont>
    <p:embeddedFont>
      <p:font typeface="Montserrat Italics" charset="1" panose="00000500000000000000"/>
      <p:regular r:id="rId91"/>
    </p:embeddedFont>
    <p:embeddedFont>
      <p:font typeface="Fredoka" charset="1" panose="02000000000000000000"/>
      <p:regular r:id="rId92"/>
    </p:embeddedFont>
    <p:embeddedFont>
      <p:font typeface="Montserrat Light Bold Italics" charset="1" panose="00000800000000000000"/>
      <p:regular r:id="rId93"/>
    </p:embeddedFont>
    <p:embeddedFont>
      <p:font typeface="Obra Letra Bold" charset="1" panose="00000000000000000000"/>
      <p:regular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2.pn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2.pn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2.pn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2" Target="../media/image52.jpe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 Id="rId9" Target="../media/image5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4.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8414534" y="348232"/>
            <a:ext cx="2071273" cy="1932719"/>
          </a:xfrm>
          <a:custGeom>
            <a:avLst/>
            <a:gdLst/>
            <a:ahLst/>
            <a:cxnLst/>
            <a:rect r="r" b="b" t="t" l="l"/>
            <a:pathLst>
              <a:path h="1932719" w="2071273">
                <a:moveTo>
                  <a:pt x="0" y="0"/>
                </a:moveTo>
                <a:lnTo>
                  <a:pt x="2071274" y="0"/>
                </a:lnTo>
                <a:lnTo>
                  <a:pt x="2071274" y="1932719"/>
                </a:lnTo>
                <a:lnTo>
                  <a:pt x="0" y="1932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3900">
            <a:off x="-1343434" y="2824375"/>
            <a:ext cx="23018043" cy="7826135"/>
          </a:xfrm>
          <a:custGeom>
            <a:avLst/>
            <a:gdLst/>
            <a:ahLst/>
            <a:cxnLst/>
            <a:rect r="r" b="b" t="t" l="l"/>
            <a:pathLst>
              <a:path h="7826135" w="23018043">
                <a:moveTo>
                  <a:pt x="0" y="0"/>
                </a:moveTo>
                <a:lnTo>
                  <a:pt x="23018043" y="0"/>
                </a:lnTo>
                <a:lnTo>
                  <a:pt x="23018043" y="7826134"/>
                </a:lnTo>
                <a:lnTo>
                  <a:pt x="0" y="7826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171682" y="3080644"/>
            <a:ext cx="8556978" cy="2062856"/>
          </a:xfrm>
          <a:prstGeom prst="rect">
            <a:avLst/>
          </a:prstGeom>
        </p:spPr>
        <p:txBody>
          <a:bodyPr anchor="t" rtlCol="false" tIns="0" lIns="0" bIns="0" rIns="0">
            <a:spAutoFit/>
          </a:bodyPr>
          <a:lstStyle/>
          <a:p>
            <a:pPr algn="ctr">
              <a:lnSpc>
                <a:spcPts val="16995"/>
              </a:lnSpc>
              <a:spcBef>
                <a:spcPct val="0"/>
              </a:spcBef>
            </a:pPr>
            <a:r>
              <a:rPr lang="en-US" sz="12139">
                <a:solidFill>
                  <a:srgbClr val="FFFFFF"/>
                </a:solidFill>
                <a:latin typeface="Canva Sans"/>
                <a:ea typeface="Canva Sans"/>
                <a:cs typeface="Canva Sans"/>
                <a:sym typeface="Canva Sans"/>
              </a:rPr>
              <a:t>Dsa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282649">
            <a:off x="72709" y="3211771"/>
            <a:ext cx="7567145" cy="2582288"/>
          </a:xfrm>
          <a:custGeom>
            <a:avLst/>
            <a:gdLst/>
            <a:ahLst/>
            <a:cxnLst/>
            <a:rect r="r" b="b" t="t" l="l"/>
            <a:pathLst>
              <a:path h="2582288" w="7567145">
                <a:moveTo>
                  <a:pt x="0" y="0"/>
                </a:moveTo>
                <a:lnTo>
                  <a:pt x="7567145" y="0"/>
                </a:lnTo>
                <a:lnTo>
                  <a:pt x="7567145" y="2582288"/>
                </a:lnTo>
                <a:lnTo>
                  <a:pt x="0" y="2582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60709" y="2037564"/>
            <a:ext cx="5513037" cy="6211873"/>
          </a:xfrm>
          <a:custGeom>
            <a:avLst/>
            <a:gdLst/>
            <a:ahLst/>
            <a:cxnLst/>
            <a:rect r="r" b="b" t="t" l="l"/>
            <a:pathLst>
              <a:path h="6211873" w="5513037">
                <a:moveTo>
                  <a:pt x="0" y="0"/>
                </a:moveTo>
                <a:lnTo>
                  <a:pt x="5513037" y="0"/>
                </a:lnTo>
                <a:lnTo>
                  <a:pt x="5513037" y="6211872"/>
                </a:lnTo>
                <a:lnTo>
                  <a:pt x="0" y="6211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93967" y="586582"/>
            <a:ext cx="12414254" cy="9700418"/>
          </a:xfrm>
          <a:prstGeom prst="rect">
            <a:avLst/>
          </a:prstGeom>
        </p:spPr>
        <p:txBody>
          <a:bodyPr anchor="t" rtlCol="false" tIns="0" lIns="0" bIns="0" rIns="0">
            <a:spAutoFit/>
          </a:bodyPr>
          <a:lstStyle/>
          <a:p>
            <a:pPr algn="l">
              <a:lnSpc>
                <a:spcPts val="7485"/>
              </a:lnSpc>
            </a:pPr>
            <a:r>
              <a:rPr lang="en-US" sz="5544" spc="332">
                <a:solidFill>
                  <a:srgbClr val="BF2206"/>
                </a:solidFill>
                <a:latin typeface="DM Sans Bold"/>
                <a:ea typeface="DM Sans Bold"/>
                <a:cs typeface="DM Sans Bold"/>
                <a:sym typeface="DM Sans Bold"/>
              </a:rPr>
              <a:t>3.Post Management:</a:t>
            </a:r>
          </a:p>
          <a:p>
            <a:pPr algn="l">
              <a:lnSpc>
                <a:spcPts val="6220"/>
              </a:lnSpc>
            </a:pPr>
            <a:r>
              <a:rPr lang="en-US" sz="4607" spc="276">
                <a:solidFill>
                  <a:srgbClr val="000000"/>
                </a:solidFill>
                <a:latin typeface="DM Sans"/>
                <a:ea typeface="DM Sans"/>
                <a:cs typeface="DM Sans"/>
                <a:sym typeface="DM Sans"/>
              </a:rPr>
              <a:t>     </a:t>
            </a:r>
            <a:r>
              <a:rPr lang="en-US" sz="4607" spc="276">
                <a:solidFill>
                  <a:srgbClr val="000000"/>
                </a:solidFill>
                <a:latin typeface="DM Sans Bold"/>
                <a:ea typeface="DM Sans Bold"/>
                <a:cs typeface="DM Sans Bold"/>
                <a:sym typeface="DM Sans Bold"/>
              </a:rPr>
              <a:t> </a:t>
            </a:r>
            <a:r>
              <a:rPr lang="en-US" sz="4607" spc="276">
                <a:solidFill>
                  <a:srgbClr val="000000"/>
                </a:solidFill>
                <a:latin typeface="DM Sans Bold"/>
                <a:ea typeface="DM Sans Bold"/>
                <a:cs typeface="DM Sans Bold"/>
                <a:sym typeface="DM Sans Bold"/>
              </a:rPr>
              <a:t>Create Post: Users can create posts that are linked to their profiles.</a:t>
            </a:r>
          </a:p>
          <a:p>
            <a:pPr algn="l">
              <a:lnSpc>
                <a:spcPts val="6220"/>
              </a:lnSpc>
            </a:pPr>
            <a:r>
              <a:rPr lang="en-US" sz="4607" spc="276">
                <a:solidFill>
                  <a:srgbClr val="000000"/>
                </a:solidFill>
                <a:latin typeface="DM Sans Bold"/>
                <a:ea typeface="DM Sans Bold"/>
                <a:cs typeface="DM Sans Bold"/>
                <a:sym typeface="DM Sans Bold"/>
              </a:rPr>
              <a:t>    </a:t>
            </a:r>
            <a:r>
              <a:rPr lang="en-US" sz="4607" spc="276">
                <a:solidFill>
                  <a:srgbClr val="000000"/>
                </a:solidFill>
                <a:latin typeface="DM Sans Bold"/>
                <a:ea typeface="DM Sans Bold"/>
                <a:cs typeface="DM Sans Bold"/>
                <a:sym typeface="DM Sans Bold"/>
              </a:rPr>
              <a:t>View Posts: Allows users to view their posts and those of their friends.</a:t>
            </a:r>
          </a:p>
          <a:p>
            <a:pPr algn="l">
              <a:lnSpc>
                <a:spcPts val="6956"/>
              </a:lnSpc>
            </a:pPr>
            <a:r>
              <a:rPr lang="en-US" sz="5152" spc="309">
                <a:solidFill>
                  <a:srgbClr val="BF2206"/>
                </a:solidFill>
                <a:latin typeface="DM Sans"/>
                <a:ea typeface="DM Sans"/>
                <a:cs typeface="DM Sans"/>
                <a:sym typeface="DM Sans"/>
              </a:rPr>
              <a:t>   </a:t>
            </a:r>
            <a:r>
              <a:rPr lang="en-US" sz="5152" spc="309">
                <a:solidFill>
                  <a:srgbClr val="BF2206"/>
                </a:solidFill>
                <a:latin typeface="DM Sans Bold"/>
                <a:ea typeface="DM Sans Bold"/>
                <a:cs typeface="DM Sans Bold"/>
                <a:sym typeface="DM Sans Bold"/>
              </a:rPr>
              <a:t>4.</a:t>
            </a:r>
            <a:r>
              <a:rPr lang="en-US" sz="5152" spc="309">
                <a:solidFill>
                  <a:srgbClr val="BF2206"/>
                </a:solidFill>
                <a:latin typeface="DM Sans Bold"/>
                <a:ea typeface="DM Sans Bold"/>
                <a:cs typeface="DM Sans Bold"/>
                <a:sym typeface="DM Sans Bold"/>
              </a:rPr>
              <a:t>Network Traversal:</a:t>
            </a:r>
          </a:p>
          <a:p>
            <a:pPr algn="l">
              <a:lnSpc>
                <a:spcPts val="6220"/>
              </a:lnSpc>
            </a:pPr>
            <a:r>
              <a:rPr lang="en-US" sz="4607" spc="276">
                <a:solidFill>
                  <a:srgbClr val="000000"/>
                </a:solidFill>
                <a:latin typeface="DM Sans Bold"/>
                <a:ea typeface="DM Sans Bold"/>
                <a:cs typeface="DM Sans Bold"/>
                <a:sym typeface="DM Sans Bold"/>
              </a:rPr>
              <a:t>Search User: Enables searching for users within the network.</a:t>
            </a:r>
          </a:p>
          <a:p>
            <a:pPr algn="l">
              <a:lnSpc>
                <a:spcPts val="6220"/>
              </a:lnSpc>
            </a:pPr>
            <a:r>
              <a:rPr lang="en-US" sz="4607" spc="276">
                <a:solidFill>
                  <a:srgbClr val="000000"/>
                </a:solidFill>
                <a:latin typeface="DM Sans Bold"/>
                <a:ea typeface="DM Sans Bold"/>
                <a:cs typeface="DM Sans Bold"/>
                <a:sym typeface="DM Sans Bold"/>
              </a:rPr>
              <a:t>Display Network: Provides a visual representation of the entire social network and its connections.</a:t>
            </a:r>
          </a:p>
          <a:p>
            <a:pPr algn="l">
              <a:lnSpc>
                <a:spcPts val="622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FFBEE"/>
        </a:solidFill>
      </p:bgPr>
    </p:bg>
    <p:spTree>
      <p:nvGrpSpPr>
        <p:cNvPr id="1" name=""/>
        <p:cNvGrpSpPr/>
        <p:nvPr/>
      </p:nvGrpSpPr>
      <p:grpSpPr>
        <a:xfrm>
          <a:off x="0" y="0"/>
          <a:ext cx="0" cy="0"/>
          <a:chOff x="0" y="0"/>
          <a:chExt cx="0" cy="0"/>
        </a:xfrm>
      </p:grpSpPr>
      <p:sp>
        <p:nvSpPr>
          <p:cNvPr name="TextBox 2" id="2"/>
          <p:cNvSpPr txBox="true"/>
          <p:nvPr/>
        </p:nvSpPr>
        <p:spPr>
          <a:xfrm rot="0">
            <a:off x="4712364" y="684594"/>
            <a:ext cx="7498060" cy="697738"/>
          </a:xfrm>
          <a:prstGeom prst="rect">
            <a:avLst/>
          </a:prstGeom>
        </p:spPr>
        <p:txBody>
          <a:bodyPr anchor="t" rtlCol="false" tIns="0" lIns="0" bIns="0" rIns="0">
            <a:spAutoFit/>
          </a:bodyPr>
          <a:lstStyle/>
          <a:p>
            <a:pPr algn="ctr">
              <a:lnSpc>
                <a:spcPts val="5545"/>
              </a:lnSpc>
              <a:spcBef>
                <a:spcPct val="0"/>
              </a:spcBef>
            </a:pPr>
            <a:r>
              <a:rPr lang="en-US" sz="4699">
                <a:solidFill>
                  <a:srgbClr val="8900D2"/>
                </a:solidFill>
                <a:latin typeface="Montserrat Bold Italics"/>
                <a:ea typeface="Montserrat Bold Italics"/>
                <a:cs typeface="Montserrat Bold Italics"/>
                <a:sym typeface="Montserrat Bold Italics"/>
              </a:rPr>
              <a:t>Implementation Details</a:t>
            </a:r>
          </a:p>
        </p:txBody>
      </p:sp>
      <p:sp>
        <p:nvSpPr>
          <p:cNvPr name="TextBox 3" id="3"/>
          <p:cNvSpPr txBox="true"/>
          <p:nvPr/>
        </p:nvSpPr>
        <p:spPr>
          <a:xfrm rot="0">
            <a:off x="371395" y="1954835"/>
            <a:ext cx="6921539" cy="629793"/>
          </a:xfrm>
          <a:prstGeom prst="rect">
            <a:avLst/>
          </a:prstGeom>
        </p:spPr>
        <p:txBody>
          <a:bodyPr anchor="t" rtlCol="false" tIns="0" lIns="0" bIns="0" rIns="0">
            <a:spAutoFit/>
          </a:bodyPr>
          <a:lstStyle/>
          <a:p>
            <a:pPr algn="ctr">
              <a:lnSpc>
                <a:spcPts val="4955"/>
              </a:lnSpc>
              <a:spcBef>
                <a:spcPct val="0"/>
              </a:spcBef>
            </a:pPr>
            <a:r>
              <a:rPr lang="en-US" sz="4199">
                <a:solidFill>
                  <a:srgbClr val="100F0D"/>
                </a:solidFill>
                <a:latin typeface="Montserrat Bold"/>
                <a:ea typeface="Montserrat Bold"/>
                <a:cs typeface="Montserrat Bold"/>
                <a:sym typeface="Montserrat Bold"/>
              </a:rPr>
              <a:t>Data Structure Design:</a:t>
            </a:r>
          </a:p>
        </p:txBody>
      </p:sp>
      <p:sp>
        <p:nvSpPr>
          <p:cNvPr name="TextBox 4" id="4"/>
          <p:cNvSpPr txBox="true"/>
          <p:nvPr/>
        </p:nvSpPr>
        <p:spPr>
          <a:xfrm rot="0">
            <a:off x="667364" y="2836911"/>
            <a:ext cx="8089999" cy="533019"/>
          </a:xfrm>
          <a:prstGeom prst="rect">
            <a:avLst/>
          </a:prstGeom>
        </p:spPr>
        <p:txBody>
          <a:bodyPr anchor="t" rtlCol="false" tIns="0" lIns="0" bIns="0" rIns="0">
            <a:spAutoFit/>
          </a:bodyPr>
          <a:lstStyle/>
          <a:p>
            <a:pPr algn="ctr">
              <a:lnSpc>
                <a:spcPts val="4247"/>
              </a:lnSpc>
              <a:spcBef>
                <a:spcPct val="0"/>
              </a:spcBef>
            </a:pPr>
            <a:r>
              <a:rPr lang="en-US" sz="3599">
                <a:solidFill>
                  <a:srgbClr val="100F0D"/>
                </a:solidFill>
                <a:latin typeface="Montserrat Bold"/>
                <a:ea typeface="Montserrat Bold"/>
                <a:cs typeface="Montserrat Bold"/>
                <a:sym typeface="Montserrat Bold"/>
              </a:rPr>
              <a:t>Linked Lists for Users and Friends</a:t>
            </a:r>
          </a:p>
        </p:txBody>
      </p:sp>
      <p:sp>
        <p:nvSpPr>
          <p:cNvPr name="TextBox 5" id="5"/>
          <p:cNvSpPr txBox="true"/>
          <p:nvPr/>
        </p:nvSpPr>
        <p:spPr>
          <a:xfrm rot="0">
            <a:off x="371395" y="4120842"/>
            <a:ext cx="17144825" cy="6166158"/>
          </a:xfrm>
          <a:prstGeom prst="rect">
            <a:avLst/>
          </a:prstGeom>
        </p:spPr>
        <p:txBody>
          <a:bodyPr anchor="t" rtlCol="false" tIns="0" lIns="0" bIns="0" rIns="0">
            <a:spAutoFit/>
          </a:bodyPr>
          <a:lstStyle/>
          <a:p>
            <a:pPr algn="ctr" marL="1014999" indent="-507500" lvl="1">
              <a:lnSpc>
                <a:spcPts val="5547"/>
              </a:lnSpc>
              <a:spcBef>
                <a:spcPct val="0"/>
              </a:spcBef>
              <a:buFont typeface="Arial"/>
              <a:buChar char="•"/>
            </a:pPr>
            <a:r>
              <a:rPr lang="en-US" sz="4701">
                <a:solidFill>
                  <a:srgbClr val="100F0D"/>
                </a:solidFill>
                <a:latin typeface="Montserrat"/>
                <a:ea typeface="Montserrat"/>
                <a:cs typeface="Montserrat"/>
                <a:sym typeface="Montserrat"/>
              </a:rPr>
              <a:t>Each user in the social netw</a:t>
            </a:r>
            <a:r>
              <a:rPr lang="en-US" sz="4701">
                <a:solidFill>
                  <a:srgbClr val="100F0D"/>
                </a:solidFill>
                <a:latin typeface="Montserrat"/>
                <a:ea typeface="Montserrat"/>
                <a:cs typeface="Montserrat"/>
                <a:sym typeface="Montserrat"/>
              </a:rPr>
              <a:t>ork is represented as a node in a singly linked list.</a:t>
            </a:r>
          </a:p>
          <a:p>
            <a:pPr algn="ctr" marL="1014999" indent="-507500" lvl="1">
              <a:lnSpc>
                <a:spcPts val="5547"/>
              </a:lnSpc>
              <a:spcBef>
                <a:spcPct val="0"/>
              </a:spcBef>
              <a:buFont typeface="Arial"/>
              <a:buChar char="•"/>
            </a:pPr>
            <a:r>
              <a:rPr lang="en-US" sz="4701">
                <a:solidFill>
                  <a:srgbClr val="100F0D"/>
                </a:solidFill>
                <a:latin typeface="Montserrat"/>
                <a:ea typeface="Montserrat"/>
                <a:cs typeface="Montserrat"/>
                <a:sym typeface="Montserrat"/>
              </a:rPr>
              <a:t>Each user node contains pointers to another linked list of friends (friend list) and a linked list of posts (post list).</a:t>
            </a:r>
          </a:p>
          <a:p>
            <a:pPr algn="ctr" marL="1014999" indent="-507500" lvl="1">
              <a:lnSpc>
                <a:spcPts val="5547"/>
              </a:lnSpc>
              <a:spcBef>
                <a:spcPct val="0"/>
              </a:spcBef>
              <a:buFont typeface="Arial"/>
              <a:buChar char="•"/>
            </a:pPr>
            <a:r>
              <a:rPr lang="en-US" sz="4701">
                <a:solidFill>
                  <a:srgbClr val="100F0D"/>
                </a:solidFill>
                <a:latin typeface="Montserrat"/>
                <a:ea typeface="Montserrat"/>
                <a:cs typeface="Montserrat"/>
                <a:sym typeface="Montserrat"/>
              </a:rPr>
              <a:t>This design allows for dynamic addition and removal of users, friends, and posts, providing flexibility and efficiency.</a:t>
            </a:r>
          </a:p>
          <a:p>
            <a:pPr algn="ctr">
              <a:lnSpc>
                <a:spcPts val="554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0">
            <a:off x="9407117" y="1576831"/>
            <a:ext cx="8623014" cy="8288788"/>
          </a:xfrm>
          <a:custGeom>
            <a:avLst/>
            <a:gdLst/>
            <a:ahLst/>
            <a:cxnLst/>
            <a:rect r="r" b="b" t="t" l="l"/>
            <a:pathLst>
              <a:path h="8288788" w="8623014">
                <a:moveTo>
                  <a:pt x="0" y="0"/>
                </a:moveTo>
                <a:lnTo>
                  <a:pt x="8623014" y="0"/>
                </a:lnTo>
                <a:lnTo>
                  <a:pt x="8623014" y="8288788"/>
                </a:lnTo>
                <a:lnTo>
                  <a:pt x="0" y="8288788"/>
                </a:lnTo>
                <a:lnTo>
                  <a:pt x="0" y="0"/>
                </a:lnTo>
                <a:close/>
              </a:path>
            </a:pathLst>
          </a:custGeom>
          <a:blipFill>
            <a:blip r:embed="rId2"/>
            <a:stretch>
              <a:fillRect l="0" t="0" r="0" b="0"/>
            </a:stretch>
          </a:blipFill>
        </p:spPr>
      </p:sp>
      <p:sp>
        <p:nvSpPr>
          <p:cNvPr name="TextBox 3" id="3"/>
          <p:cNvSpPr txBox="true"/>
          <p:nvPr/>
        </p:nvSpPr>
        <p:spPr>
          <a:xfrm rot="0">
            <a:off x="5837563" y="253453"/>
            <a:ext cx="5837563" cy="775247"/>
          </a:xfrm>
          <a:prstGeom prst="rect">
            <a:avLst/>
          </a:prstGeom>
        </p:spPr>
        <p:txBody>
          <a:bodyPr anchor="t" rtlCol="false" tIns="0" lIns="0" bIns="0" rIns="0">
            <a:spAutoFit/>
          </a:bodyPr>
          <a:lstStyle/>
          <a:p>
            <a:pPr algn="ctr">
              <a:lnSpc>
                <a:spcPts val="6154"/>
              </a:lnSpc>
              <a:spcBef>
                <a:spcPct val="0"/>
              </a:spcBef>
            </a:pPr>
            <a:r>
              <a:rPr lang="en-US" sz="5215">
                <a:solidFill>
                  <a:srgbClr val="D22C00"/>
                </a:solidFill>
                <a:latin typeface="Montserrat Bold"/>
                <a:ea typeface="Montserrat Bold"/>
                <a:cs typeface="Montserrat Bold"/>
                <a:sym typeface="Montserrat Bold"/>
              </a:rPr>
              <a:t>Key Methods:</a:t>
            </a:r>
          </a:p>
        </p:txBody>
      </p:sp>
      <p:sp>
        <p:nvSpPr>
          <p:cNvPr name="TextBox 4" id="4"/>
          <p:cNvSpPr txBox="true"/>
          <p:nvPr/>
        </p:nvSpPr>
        <p:spPr>
          <a:xfrm rot="0">
            <a:off x="-482203" y="1586356"/>
            <a:ext cx="6319766" cy="1277747"/>
          </a:xfrm>
          <a:prstGeom prst="rect">
            <a:avLst/>
          </a:prstGeom>
        </p:spPr>
        <p:txBody>
          <a:bodyPr anchor="t" rtlCol="false" tIns="0" lIns="0" bIns="0" rIns="0">
            <a:spAutoFit/>
          </a:bodyPr>
          <a:lstStyle/>
          <a:p>
            <a:pPr algn="ctr">
              <a:lnSpc>
                <a:spcPts val="5073"/>
              </a:lnSpc>
              <a:spcBef>
                <a:spcPct val="0"/>
              </a:spcBef>
            </a:pPr>
            <a:r>
              <a:rPr lang="en-US" sz="4299">
                <a:solidFill>
                  <a:srgbClr val="1F0087"/>
                </a:solidFill>
                <a:latin typeface="Montserrat Bold"/>
                <a:ea typeface="Montserrat Bold"/>
                <a:cs typeface="Montserrat Bold"/>
                <a:sym typeface="Montserrat Bold"/>
              </a:rPr>
              <a:t>addUser(string name):</a:t>
            </a:r>
          </a:p>
        </p:txBody>
      </p:sp>
      <p:sp>
        <p:nvSpPr>
          <p:cNvPr name="TextBox 5" id="5"/>
          <p:cNvSpPr txBox="true"/>
          <p:nvPr/>
        </p:nvSpPr>
        <p:spPr>
          <a:xfrm rot="0">
            <a:off x="0" y="3426077"/>
            <a:ext cx="8756344" cy="5342679"/>
          </a:xfrm>
          <a:prstGeom prst="rect">
            <a:avLst/>
          </a:prstGeom>
        </p:spPr>
        <p:txBody>
          <a:bodyPr anchor="t" rtlCol="false" tIns="0" lIns="0" bIns="0" rIns="0">
            <a:spAutoFit/>
          </a:bodyPr>
          <a:lstStyle/>
          <a:p>
            <a:pPr algn="ctr">
              <a:lnSpc>
                <a:spcPts val="6039"/>
              </a:lnSpc>
              <a:spcBef>
                <a:spcPct val="0"/>
              </a:spcBef>
            </a:pPr>
            <a:r>
              <a:rPr lang="en-US" sz="5118">
                <a:solidFill>
                  <a:srgbClr val="7B1300"/>
                </a:solidFill>
                <a:latin typeface="Montserrat Bold"/>
                <a:ea typeface="Montserrat Bold"/>
                <a:cs typeface="Montserrat Bold"/>
                <a:sym typeface="Montserrat Bold"/>
              </a:rPr>
              <a:t>Logic: Creates a new user node and adds it to the end of the linked list. This method traverses the list to find the last user and appends the new user.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0">
            <a:off x="12219260" y="234403"/>
            <a:ext cx="4782939" cy="9584521"/>
          </a:xfrm>
          <a:custGeom>
            <a:avLst/>
            <a:gdLst/>
            <a:ahLst/>
            <a:cxnLst/>
            <a:rect r="r" b="b" t="t" l="l"/>
            <a:pathLst>
              <a:path h="9584521" w="4782939">
                <a:moveTo>
                  <a:pt x="0" y="0"/>
                </a:moveTo>
                <a:lnTo>
                  <a:pt x="4782939" y="0"/>
                </a:lnTo>
                <a:lnTo>
                  <a:pt x="4782939" y="9584522"/>
                </a:lnTo>
                <a:lnTo>
                  <a:pt x="0" y="9584522"/>
                </a:lnTo>
                <a:lnTo>
                  <a:pt x="0" y="0"/>
                </a:lnTo>
                <a:close/>
              </a:path>
            </a:pathLst>
          </a:custGeom>
          <a:blipFill>
            <a:blip r:embed="rId2"/>
            <a:stretch>
              <a:fillRect l="-6642" t="-573" r="0" b="-573"/>
            </a:stretch>
          </a:blipFill>
        </p:spPr>
      </p:sp>
      <p:sp>
        <p:nvSpPr>
          <p:cNvPr name="TextBox 3" id="3"/>
          <p:cNvSpPr txBox="true"/>
          <p:nvPr/>
        </p:nvSpPr>
        <p:spPr>
          <a:xfrm rot="0">
            <a:off x="5837563" y="253453"/>
            <a:ext cx="5837563" cy="775247"/>
          </a:xfrm>
          <a:prstGeom prst="rect">
            <a:avLst/>
          </a:prstGeom>
        </p:spPr>
        <p:txBody>
          <a:bodyPr anchor="t" rtlCol="false" tIns="0" lIns="0" bIns="0" rIns="0">
            <a:spAutoFit/>
          </a:bodyPr>
          <a:lstStyle/>
          <a:p>
            <a:pPr algn="ctr">
              <a:lnSpc>
                <a:spcPts val="6154"/>
              </a:lnSpc>
              <a:spcBef>
                <a:spcPct val="0"/>
              </a:spcBef>
            </a:pPr>
            <a:r>
              <a:rPr lang="en-US" sz="5215">
                <a:solidFill>
                  <a:srgbClr val="D22C00"/>
                </a:solidFill>
                <a:latin typeface="Montserrat Bold"/>
                <a:ea typeface="Montserrat Bold"/>
                <a:cs typeface="Montserrat Bold"/>
                <a:sym typeface="Montserrat Bold"/>
              </a:rPr>
              <a:t>Key Methods:</a:t>
            </a:r>
          </a:p>
        </p:txBody>
      </p:sp>
      <p:sp>
        <p:nvSpPr>
          <p:cNvPr name="TextBox 4" id="4"/>
          <p:cNvSpPr txBox="true"/>
          <p:nvPr/>
        </p:nvSpPr>
        <p:spPr>
          <a:xfrm rot="0">
            <a:off x="438430" y="1586356"/>
            <a:ext cx="6319766" cy="1277747"/>
          </a:xfrm>
          <a:prstGeom prst="rect">
            <a:avLst/>
          </a:prstGeom>
        </p:spPr>
        <p:txBody>
          <a:bodyPr anchor="t" rtlCol="false" tIns="0" lIns="0" bIns="0" rIns="0">
            <a:spAutoFit/>
          </a:bodyPr>
          <a:lstStyle/>
          <a:p>
            <a:pPr algn="ctr">
              <a:lnSpc>
                <a:spcPts val="5073"/>
              </a:lnSpc>
              <a:spcBef>
                <a:spcPct val="0"/>
              </a:spcBef>
            </a:pPr>
            <a:r>
              <a:rPr lang="en-US" sz="4299">
                <a:solidFill>
                  <a:srgbClr val="1F0087"/>
                </a:solidFill>
                <a:latin typeface="Montserrat Bold"/>
                <a:ea typeface="Montserrat Bold"/>
                <a:cs typeface="Montserrat Bold"/>
                <a:sym typeface="Montserrat Bold"/>
              </a:rPr>
              <a:t>addFriend(string name1, string name2):</a:t>
            </a:r>
          </a:p>
        </p:txBody>
      </p:sp>
      <p:sp>
        <p:nvSpPr>
          <p:cNvPr name="TextBox 5" id="5"/>
          <p:cNvSpPr txBox="true"/>
          <p:nvPr/>
        </p:nvSpPr>
        <p:spPr>
          <a:xfrm rot="0">
            <a:off x="438430" y="3755823"/>
            <a:ext cx="10486592" cy="4365365"/>
          </a:xfrm>
          <a:prstGeom prst="rect">
            <a:avLst/>
          </a:prstGeom>
        </p:spPr>
        <p:txBody>
          <a:bodyPr anchor="t" rtlCol="false" tIns="0" lIns="0" bIns="0" rIns="0">
            <a:spAutoFit/>
          </a:bodyPr>
          <a:lstStyle/>
          <a:p>
            <a:pPr algn="ctr">
              <a:lnSpc>
                <a:spcPts val="5769"/>
              </a:lnSpc>
            </a:pPr>
            <a:r>
              <a:rPr lang="en-US" sz="4889">
                <a:solidFill>
                  <a:srgbClr val="7B1300"/>
                </a:solidFill>
                <a:latin typeface="Montserrat Bold"/>
                <a:ea typeface="Montserrat Bold"/>
                <a:cs typeface="Montserrat Bold"/>
                <a:sym typeface="Montserrat Bold"/>
              </a:rPr>
              <a:t>Logic: Locates the user nodes for both name1 and name2 by traversing the linked list. It then adds each user to the other’s friend list.</a:t>
            </a:r>
          </a:p>
          <a:p>
            <a:pPr algn="ctr">
              <a:lnSpc>
                <a:spcPts val="576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0">
            <a:off x="9808006" y="1296638"/>
            <a:ext cx="7799525" cy="8439659"/>
          </a:xfrm>
          <a:custGeom>
            <a:avLst/>
            <a:gdLst/>
            <a:ahLst/>
            <a:cxnLst/>
            <a:rect r="r" b="b" t="t" l="l"/>
            <a:pathLst>
              <a:path h="8439659" w="7799525">
                <a:moveTo>
                  <a:pt x="0" y="0"/>
                </a:moveTo>
                <a:lnTo>
                  <a:pt x="7799526" y="0"/>
                </a:lnTo>
                <a:lnTo>
                  <a:pt x="7799526" y="8439659"/>
                </a:lnTo>
                <a:lnTo>
                  <a:pt x="0" y="8439659"/>
                </a:lnTo>
                <a:lnTo>
                  <a:pt x="0" y="0"/>
                </a:lnTo>
                <a:close/>
              </a:path>
            </a:pathLst>
          </a:custGeom>
          <a:blipFill>
            <a:blip r:embed="rId2"/>
            <a:stretch>
              <a:fillRect l="0" t="0" r="0" b="0"/>
            </a:stretch>
          </a:blipFill>
        </p:spPr>
      </p:sp>
      <p:sp>
        <p:nvSpPr>
          <p:cNvPr name="TextBox 3" id="3"/>
          <p:cNvSpPr txBox="true"/>
          <p:nvPr/>
        </p:nvSpPr>
        <p:spPr>
          <a:xfrm rot="0">
            <a:off x="5837563" y="253453"/>
            <a:ext cx="5837563" cy="775247"/>
          </a:xfrm>
          <a:prstGeom prst="rect">
            <a:avLst/>
          </a:prstGeom>
        </p:spPr>
        <p:txBody>
          <a:bodyPr anchor="t" rtlCol="false" tIns="0" lIns="0" bIns="0" rIns="0">
            <a:spAutoFit/>
          </a:bodyPr>
          <a:lstStyle/>
          <a:p>
            <a:pPr algn="ctr">
              <a:lnSpc>
                <a:spcPts val="6154"/>
              </a:lnSpc>
              <a:spcBef>
                <a:spcPct val="0"/>
              </a:spcBef>
            </a:pPr>
            <a:r>
              <a:rPr lang="en-US" sz="5215">
                <a:solidFill>
                  <a:srgbClr val="D22C00"/>
                </a:solidFill>
                <a:latin typeface="Montserrat Bold"/>
                <a:ea typeface="Montserrat Bold"/>
                <a:cs typeface="Montserrat Bold"/>
                <a:sym typeface="Montserrat Bold"/>
              </a:rPr>
              <a:t>Key Methods:</a:t>
            </a:r>
          </a:p>
        </p:txBody>
      </p:sp>
      <p:sp>
        <p:nvSpPr>
          <p:cNvPr name="TextBox 4" id="4"/>
          <p:cNvSpPr txBox="true"/>
          <p:nvPr/>
        </p:nvSpPr>
        <p:spPr>
          <a:xfrm rot="0">
            <a:off x="518486" y="1586356"/>
            <a:ext cx="6319766" cy="1277747"/>
          </a:xfrm>
          <a:prstGeom prst="rect">
            <a:avLst/>
          </a:prstGeom>
        </p:spPr>
        <p:txBody>
          <a:bodyPr anchor="t" rtlCol="false" tIns="0" lIns="0" bIns="0" rIns="0">
            <a:spAutoFit/>
          </a:bodyPr>
          <a:lstStyle/>
          <a:p>
            <a:pPr algn="ctr">
              <a:lnSpc>
                <a:spcPts val="5073"/>
              </a:lnSpc>
              <a:spcBef>
                <a:spcPct val="0"/>
              </a:spcBef>
            </a:pPr>
            <a:r>
              <a:rPr lang="en-US" sz="4299">
                <a:solidFill>
                  <a:srgbClr val="1F0087"/>
                </a:solidFill>
                <a:latin typeface="Montserrat Bold"/>
                <a:ea typeface="Montserrat Bold"/>
                <a:cs typeface="Montserrat Bold"/>
                <a:sym typeface="Montserrat Bold"/>
              </a:rPr>
              <a:t>showMutuals(string name1, string name2):</a:t>
            </a:r>
          </a:p>
        </p:txBody>
      </p:sp>
      <p:sp>
        <p:nvSpPr>
          <p:cNvPr name="TextBox 5" id="5"/>
          <p:cNvSpPr txBox="true"/>
          <p:nvPr/>
        </p:nvSpPr>
        <p:spPr>
          <a:xfrm rot="0">
            <a:off x="0" y="3426077"/>
            <a:ext cx="8756344" cy="6868166"/>
          </a:xfrm>
          <a:prstGeom prst="rect">
            <a:avLst/>
          </a:prstGeom>
        </p:spPr>
        <p:txBody>
          <a:bodyPr anchor="t" rtlCol="false" tIns="0" lIns="0" bIns="0" rIns="0">
            <a:spAutoFit/>
          </a:bodyPr>
          <a:lstStyle/>
          <a:p>
            <a:pPr algn="ctr">
              <a:lnSpc>
                <a:spcPts val="6039"/>
              </a:lnSpc>
            </a:pPr>
            <a:r>
              <a:rPr lang="en-US" sz="5118">
                <a:solidFill>
                  <a:srgbClr val="7B1300"/>
                </a:solidFill>
                <a:latin typeface="Montserrat Bold"/>
                <a:ea typeface="Montserrat Bold"/>
                <a:cs typeface="Montserrat Bold"/>
                <a:sym typeface="Montserrat Bold"/>
              </a:rPr>
              <a:t>Logic: Compares the friend lists of two users to find common friends. This is done by traversing the friend lists of both users and checking for matches.</a:t>
            </a:r>
          </a:p>
          <a:p>
            <a:pPr algn="ctr">
              <a:lnSpc>
                <a:spcPts val="6039"/>
              </a:lnSpc>
            </a:pPr>
          </a:p>
          <a:p>
            <a:pPr algn="ctr">
              <a:lnSpc>
                <a:spcPts val="603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365418"/>
            <a:ext cx="8683220" cy="8500201"/>
          </a:xfrm>
          <a:custGeom>
            <a:avLst/>
            <a:gdLst/>
            <a:ahLst/>
            <a:cxnLst/>
            <a:rect r="r" b="b" t="t" l="l"/>
            <a:pathLst>
              <a:path h="8500201" w="8683220">
                <a:moveTo>
                  <a:pt x="0" y="0"/>
                </a:moveTo>
                <a:lnTo>
                  <a:pt x="8683220" y="0"/>
                </a:lnTo>
                <a:lnTo>
                  <a:pt x="8683220" y="8500201"/>
                </a:lnTo>
                <a:lnTo>
                  <a:pt x="0" y="8500201"/>
                </a:lnTo>
                <a:lnTo>
                  <a:pt x="0" y="0"/>
                </a:lnTo>
                <a:close/>
              </a:path>
            </a:pathLst>
          </a:custGeom>
          <a:blipFill>
            <a:blip r:embed="rId2"/>
            <a:stretch>
              <a:fillRect l="0" t="0" r="0" b="0"/>
            </a:stretch>
          </a:blipFill>
        </p:spPr>
      </p:sp>
      <p:sp>
        <p:nvSpPr>
          <p:cNvPr name="TextBox 3" id="3"/>
          <p:cNvSpPr txBox="true"/>
          <p:nvPr/>
        </p:nvSpPr>
        <p:spPr>
          <a:xfrm rot="0">
            <a:off x="5837563" y="253453"/>
            <a:ext cx="5837563" cy="775247"/>
          </a:xfrm>
          <a:prstGeom prst="rect">
            <a:avLst/>
          </a:prstGeom>
        </p:spPr>
        <p:txBody>
          <a:bodyPr anchor="t" rtlCol="false" tIns="0" lIns="0" bIns="0" rIns="0">
            <a:spAutoFit/>
          </a:bodyPr>
          <a:lstStyle/>
          <a:p>
            <a:pPr algn="ctr">
              <a:lnSpc>
                <a:spcPts val="6154"/>
              </a:lnSpc>
              <a:spcBef>
                <a:spcPct val="0"/>
              </a:spcBef>
            </a:pPr>
            <a:r>
              <a:rPr lang="en-US" sz="5215">
                <a:solidFill>
                  <a:srgbClr val="D22C00"/>
                </a:solidFill>
                <a:latin typeface="Montserrat Bold"/>
                <a:ea typeface="Montserrat Bold"/>
                <a:cs typeface="Montserrat Bold"/>
                <a:sym typeface="Montserrat Bold"/>
              </a:rPr>
              <a:t>Key Methods:</a:t>
            </a:r>
          </a:p>
        </p:txBody>
      </p:sp>
      <p:sp>
        <p:nvSpPr>
          <p:cNvPr name="TextBox 4" id="4"/>
          <p:cNvSpPr txBox="true"/>
          <p:nvPr/>
        </p:nvSpPr>
        <p:spPr>
          <a:xfrm rot="0">
            <a:off x="-1602974" y="1866548"/>
            <a:ext cx="6319766" cy="639572"/>
          </a:xfrm>
          <a:prstGeom prst="rect">
            <a:avLst/>
          </a:prstGeom>
        </p:spPr>
        <p:txBody>
          <a:bodyPr anchor="t" rtlCol="false" tIns="0" lIns="0" bIns="0" rIns="0">
            <a:spAutoFit/>
          </a:bodyPr>
          <a:lstStyle/>
          <a:p>
            <a:pPr algn="ctr">
              <a:lnSpc>
                <a:spcPts val="5073"/>
              </a:lnSpc>
              <a:spcBef>
                <a:spcPct val="0"/>
              </a:spcBef>
            </a:pPr>
            <a:r>
              <a:rPr lang="en-US" sz="4299">
                <a:solidFill>
                  <a:srgbClr val="1F0087"/>
                </a:solidFill>
                <a:latin typeface="Montserrat Bold"/>
                <a:ea typeface="Montserrat Bold"/>
                <a:cs typeface="Montserrat Bold"/>
                <a:sym typeface="Montserrat Bold"/>
              </a:rPr>
              <a:t>Posts</a:t>
            </a:r>
          </a:p>
        </p:txBody>
      </p:sp>
      <p:sp>
        <p:nvSpPr>
          <p:cNvPr name="TextBox 5" id="5"/>
          <p:cNvSpPr txBox="true"/>
          <p:nvPr/>
        </p:nvSpPr>
        <p:spPr>
          <a:xfrm rot="0">
            <a:off x="0" y="3105719"/>
            <a:ext cx="7220732" cy="6759900"/>
          </a:xfrm>
          <a:prstGeom prst="rect">
            <a:avLst/>
          </a:prstGeom>
        </p:spPr>
        <p:txBody>
          <a:bodyPr anchor="t" rtlCol="false" tIns="0" lIns="0" bIns="0" rIns="0">
            <a:spAutoFit/>
          </a:bodyPr>
          <a:lstStyle/>
          <a:p>
            <a:pPr algn="ctr">
              <a:lnSpc>
                <a:spcPts val="4562"/>
              </a:lnSpc>
              <a:spcBef>
                <a:spcPct val="0"/>
              </a:spcBef>
            </a:pPr>
            <a:r>
              <a:rPr lang="en-US" sz="3866">
                <a:solidFill>
                  <a:srgbClr val="000000"/>
                </a:solidFill>
                <a:latin typeface="Montserrat"/>
                <a:ea typeface="Montserrat"/>
                <a:cs typeface="Montserrat"/>
                <a:sym typeface="Montserrat"/>
              </a:rPr>
              <a:t>L</a:t>
            </a:r>
            <a:r>
              <a:rPr lang="en-US" sz="3866">
                <a:solidFill>
                  <a:srgbClr val="000000"/>
                </a:solidFill>
                <a:latin typeface="Montserrat"/>
                <a:ea typeface="Montserrat"/>
                <a:cs typeface="Montserrat"/>
                <a:sym typeface="Montserrat"/>
              </a:rPr>
              <a:t>ogic:</a:t>
            </a:r>
          </a:p>
          <a:p>
            <a:pPr algn="ctr" marL="834841" indent="-417421" lvl="1">
              <a:lnSpc>
                <a:spcPts val="4562"/>
              </a:lnSpc>
              <a:spcBef>
                <a:spcPct val="0"/>
              </a:spcBef>
              <a:buFont typeface="Arial"/>
              <a:buChar char="•"/>
            </a:pPr>
            <a:r>
              <a:rPr lang="en-US" sz="3866">
                <a:solidFill>
                  <a:srgbClr val="000000"/>
                </a:solidFill>
                <a:latin typeface="Montserrat"/>
                <a:ea typeface="Montserrat"/>
                <a:cs typeface="Montserrat"/>
                <a:sym typeface="Montserrat"/>
              </a:rPr>
              <a:t>When a user creates a post, a new Post node is created.</a:t>
            </a:r>
          </a:p>
          <a:p>
            <a:pPr algn="ctr" marL="834841" indent="-417421" lvl="1">
              <a:lnSpc>
                <a:spcPts val="4562"/>
              </a:lnSpc>
              <a:spcBef>
                <a:spcPct val="0"/>
              </a:spcBef>
              <a:buFont typeface="Arial"/>
              <a:buChar char="•"/>
            </a:pPr>
            <a:r>
              <a:rPr lang="en-US" sz="3866">
                <a:solidFill>
                  <a:srgbClr val="000000"/>
                </a:solidFill>
                <a:latin typeface="Montserrat"/>
                <a:ea typeface="Montserrat"/>
                <a:cs typeface="Montserrat"/>
                <a:sym typeface="Montserrat"/>
              </a:rPr>
              <a:t>This new post is then added to the user's linked list of posts.</a:t>
            </a:r>
          </a:p>
          <a:p>
            <a:pPr algn="ctr" marL="834841" indent="-417421" lvl="1">
              <a:lnSpc>
                <a:spcPts val="4562"/>
              </a:lnSpc>
              <a:spcBef>
                <a:spcPct val="0"/>
              </a:spcBef>
              <a:buFont typeface="Arial"/>
              <a:buChar char="•"/>
            </a:pPr>
            <a:r>
              <a:rPr lang="en-US" sz="3866">
                <a:solidFill>
                  <a:srgbClr val="000000"/>
                </a:solidFill>
                <a:latin typeface="Montserrat"/>
                <a:ea typeface="Montserrat"/>
                <a:cs typeface="Montserrat"/>
                <a:sym typeface="Montserrat"/>
              </a:rPr>
              <a:t>The new post is typically added to the end of the list to maintain chronological order.</a:t>
            </a:r>
          </a:p>
          <a:p>
            <a:pPr algn="ctr">
              <a:lnSpc>
                <a:spcPts val="4562"/>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0">
            <a:off x="11675125" y="234403"/>
            <a:ext cx="5828517" cy="9473536"/>
          </a:xfrm>
          <a:custGeom>
            <a:avLst/>
            <a:gdLst/>
            <a:ahLst/>
            <a:cxnLst/>
            <a:rect r="r" b="b" t="t" l="l"/>
            <a:pathLst>
              <a:path h="9473536" w="5828517">
                <a:moveTo>
                  <a:pt x="0" y="0"/>
                </a:moveTo>
                <a:lnTo>
                  <a:pt x="5828517" y="0"/>
                </a:lnTo>
                <a:lnTo>
                  <a:pt x="5828517" y="9473536"/>
                </a:lnTo>
                <a:lnTo>
                  <a:pt x="0" y="9473536"/>
                </a:lnTo>
                <a:lnTo>
                  <a:pt x="0" y="0"/>
                </a:lnTo>
                <a:close/>
              </a:path>
            </a:pathLst>
          </a:custGeom>
          <a:blipFill>
            <a:blip r:embed="rId2"/>
            <a:stretch>
              <a:fillRect l="0" t="-4144" r="0" b="-4144"/>
            </a:stretch>
          </a:blipFill>
        </p:spPr>
      </p:sp>
      <p:sp>
        <p:nvSpPr>
          <p:cNvPr name="TextBox 3" id="3"/>
          <p:cNvSpPr txBox="true"/>
          <p:nvPr/>
        </p:nvSpPr>
        <p:spPr>
          <a:xfrm rot="0">
            <a:off x="5837563" y="253453"/>
            <a:ext cx="5837563" cy="775247"/>
          </a:xfrm>
          <a:prstGeom prst="rect">
            <a:avLst/>
          </a:prstGeom>
        </p:spPr>
        <p:txBody>
          <a:bodyPr anchor="t" rtlCol="false" tIns="0" lIns="0" bIns="0" rIns="0">
            <a:spAutoFit/>
          </a:bodyPr>
          <a:lstStyle/>
          <a:p>
            <a:pPr algn="ctr">
              <a:lnSpc>
                <a:spcPts val="6154"/>
              </a:lnSpc>
              <a:spcBef>
                <a:spcPct val="0"/>
              </a:spcBef>
            </a:pPr>
            <a:r>
              <a:rPr lang="en-US" sz="5215">
                <a:solidFill>
                  <a:srgbClr val="D22C00"/>
                </a:solidFill>
                <a:latin typeface="Montserrat Bold"/>
                <a:ea typeface="Montserrat Bold"/>
                <a:cs typeface="Montserrat Bold"/>
                <a:sym typeface="Montserrat Bold"/>
              </a:rPr>
              <a:t>Key Methods:</a:t>
            </a:r>
          </a:p>
        </p:txBody>
      </p:sp>
      <p:sp>
        <p:nvSpPr>
          <p:cNvPr name="TextBox 4" id="4"/>
          <p:cNvSpPr txBox="true"/>
          <p:nvPr/>
        </p:nvSpPr>
        <p:spPr>
          <a:xfrm rot="0">
            <a:off x="638568" y="1448419"/>
            <a:ext cx="6319766" cy="639572"/>
          </a:xfrm>
          <a:prstGeom prst="rect">
            <a:avLst/>
          </a:prstGeom>
        </p:spPr>
        <p:txBody>
          <a:bodyPr anchor="t" rtlCol="false" tIns="0" lIns="0" bIns="0" rIns="0">
            <a:spAutoFit/>
          </a:bodyPr>
          <a:lstStyle/>
          <a:p>
            <a:pPr algn="ctr">
              <a:lnSpc>
                <a:spcPts val="5073"/>
              </a:lnSpc>
              <a:spcBef>
                <a:spcPct val="0"/>
              </a:spcBef>
            </a:pPr>
            <a:r>
              <a:rPr lang="en-US" sz="4299">
                <a:solidFill>
                  <a:srgbClr val="1F0087"/>
                </a:solidFill>
                <a:latin typeface="Montserrat Bold"/>
                <a:ea typeface="Montserrat Bold"/>
                <a:cs typeface="Montserrat Bold"/>
                <a:sym typeface="Montserrat Bold"/>
              </a:rPr>
              <a:t>Remove friends</a:t>
            </a:r>
          </a:p>
        </p:txBody>
      </p:sp>
      <p:sp>
        <p:nvSpPr>
          <p:cNvPr name="TextBox 5" id="5"/>
          <p:cNvSpPr txBox="true"/>
          <p:nvPr/>
        </p:nvSpPr>
        <p:spPr>
          <a:xfrm rot="0">
            <a:off x="-378098" y="2498185"/>
            <a:ext cx="9134442" cy="7209754"/>
          </a:xfrm>
          <a:prstGeom prst="rect">
            <a:avLst/>
          </a:prstGeom>
        </p:spPr>
        <p:txBody>
          <a:bodyPr anchor="t" rtlCol="false" tIns="0" lIns="0" bIns="0" rIns="0">
            <a:spAutoFit/>
          </a:bodyPr>
          <a:lstStyle/>
          <a:p>
            <a:pPr algn="ctr">
              <a:lnSpc>
                <a:spcPts val="4113"/>
              </a:lnSpc>
            </a:pPr>
            <a:r>
              <a:rPr lang="en-US" sz="3485">
                <a:solidFill>
                  <a:srgbClr val="7B1300"/>
                </a:solidFill>
                <a:latin typeface="Montserrat Bold"/>
                <a:ea typeface="Montserrat Bold"/>
                <a:cs typeface="Montserrat Bold"/>
                <a:sym typeface="Montserrat Bold"/>
              </a:rPr>
              <a:t>Logic:</a:t>
            </a:r>
          </a:p>
          <a:p>
            <a:pPr algn="ctr" marL="752605" indent="-376302" lvl="1">
              <a:lnSpc>
                <a:spcPts val="4113"/>
              </a:lnSpc>
              <a:buFont typeface="Arial"/>
              <a:buChar char="•"/>
            </a:pPr>
            <a:r>
              <a:rPr lang="en-US" sz="3485">
                <a:solidFill>
                  <a:srgbClr val="7B1300"/>
                </a:solidFill>
                <a:latin typeface="Montserrat Bold"/>
                <a:ea typeface="Montserrat Bold"/>
                <a:cs typeface="Montserrat Bold"/>
                <a:sym typeface="Montserrat Bold"/>
              </a:rPr>
              <a:t>To remove a friend, the program needs to traverse the user's friend list to find the friend to be removed.</a:t>
            </a:r>
          </a:p>
          <a:p>
            <a:pPr algn="ctr" marL="752605" indent="-376302" lvl="1">
              <a:lnSpc>
                <a:spcPts val="4113"/>
              </a:lnSpc>
              <a:buFont typeface="Arial"/>
              <a:buChar char="•"/>
            </a:pPr>
            <a:r>
              <a:rPr lang="en-US" sz="3485">
                <a:solidFill>
                  <a:srgbClr val="7B1300"/>
                </a:solidFill>
                <a:latin typeface="Montserrat Bold"/>
                <a:ea typeface="Montserrat Bold"/>
                <a:cs typeface="Montserrat Bold"/>
                <a:sym typeface="Montserrat Bold"/>
              </a:rPr>
              <a:t>Once found, the friend is removed by adjusting the pointers of the surrounding nodes to skip over the removed friend.</a:t>
            </a:r>
          </a:p>
          <a:p>
            <a:pPr algn="ctr" marL="752605" indent="-376302" lvl="1">
              <a:lnSpc>
                <a:spcPts val="4113"/>
              </a:lnSpc>
              <a:buFont typeface="Arial"/>
              <a:buChar char="•"/>
            </a:pPr>
            <a:r>
              <a:rPr lang="en-US" sz="3485">
                <a:solidFill>
                  <a:srgbClr val="7B1300"/>
                </a:solidFill>
                <a:latin typeface="Montserrat Bold"/>
                <a:ea typeface="Montserrat Bold"/>
                <a:cs typeface="Montserrat Bold"/>
                <a:sym typeface="Montserrat Bold"/>
              </a:rPr>
              <a:t>The process is repeated for both users involved in the friendship to ensure the relationship is removed from both sides.</a:t>
            </a:r>
          </a:p>
          <a:p>
            <a:pPr algn="ctr">
              <a:lnSpc>
                <a:spcPts val="4113"/>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77952" y="3481356"/>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a:t>
              </a:r>
            </a:p>
          </p:txBody>
        </p:sp>
      </p:grpSp>
      <p:grpSp>
        <p:nvGrpSpPr>
          <p:cNvPr name="Group 5" id="5"/>
          <p:cNvGrpSpPr/>
          <p:nvPr/>
        </p:nvGrpSpPr>
        <p:grpSpPr>
          <a:xfrm rot="0">
            <a:off x="3694660" y="5955196"/>
            <a:ext cx="1002235" cy="1749462"/>
            <a:chOff x="0" y="0"/>
            <a:chExt cx="465638" cy="812800"/>
          </a:xfrm>
        </p:grpSpPr>
        <p:sp>
          <p:nvSpPr>
            <p:cNvPr name="Freeform 6" id="6"/>
            <p:cNvSpPr/>
            <p:nvPr/>
          </p:nvSpPr>
          <p:spPr>
            <a:xfrm flipH="false" flipV="false" rot="0">
              <a:off x="0" y="0"/>
              <a:ext cx="465638" cy="812800"/>
            </a:xfrm>
            <a:custGeom>
              <a:avLst/>
              <a:gdLst/>
              <a:ahLst/>
              <a:cxnLst/>
              <a:rect r="r" b="b" t="t" l="l"/>
              <a:pathLst>
                <a:path h="812800" w="465638">
                  <a:moveTo>
                    <a:pt x="232819" y="812800"/>
                  </a:moveTo>
                  <a:lnTo>
                    <a:pt x="0" y="406400"/>
                  </a:lnTo>
                  <a:lnTo>
                    <a:pt x="203200" y="406400"/>
                  </a:lnTo>
                  <a:lnTo>
                    <a:pt x="203200" y="0"/>
                  </a:lnTo>
                  <a:lnTo>
                    <a:pt x="262438" y="0"/>
                  </a:lnTo>
                  <a:lnTo>
                    <a:pt x="262438" y="406400"/>
                  </a:lnTo>
                  <a:lnTo>
                    <a:pt x="465638" y="406400"/>
                  </a:lnTo>
                  <a:lnTo>
                    <a:pt x="232819" y="812800"/>
                  </a:lnTo>
                  <a:close/>
                </a:path>
              </a:pathLst>
            </a:custGeom>
            <a:solidFill>
              <a:srgbClr val="000104"/>
            </a:solidFill>
          </p:spPr>
        </p:sp>
        <p:sp>
          <p:nvSpPr>
            <p:cNvPr name="TextBox 7" id="7"/>
            <p:cNvSpPr txBox="true"/>
            <p:nvPr/>
          </p:nvSpPr>
          <p:spPr>
            <a:xfrm>
              <a:off x="203200" y="0"/>
              <a:ext cx="5923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5313604" y="253453"/>
            <a:ext cx="6866831" cy="775247"/>
          </a:xfrm>
          <a:prstGeom prst="rect">
            <a:avLst/>
          </a:prstGeom>
        </p:spPr>
        <p:txBody>
          <a:bodyPr anchor="t" rtlCol="false" tIns="0" lIns="0" bIns="0" rIns="0">
            <a:spAutoFit/>
          </a:bodyPr>
          <a:lstStyle/>
          <a:p>
            <a:pPr algn="ctr">
              <a:lnSpc>
                <a:spcPts val="6154"/>
              </a:lnSpc>
              <a:spcBef>
                <a:spcPct val="0"/>
              </a:spcBef>
            </a:pPr>
            <a:r>
              <a:rPr lang="en-US" sz="5215">
                <a:solidFill>
                  <a:srgbClr val="000000"/>
                </a:solidFill>
                <a:latin typeface="Montserrat Bold Italics"/>
                <a:ea typeface="Montserrat Bold Italics"/>
                <a:cs typeface="Montserrat Bold Italics"/>
                <a:sym typeface="Montserrat Bold Italics"/>
              </a:rPr>
              <a:t>Examlple use caces</a:t>
            </a:r>
          </a:p>
        </p:txBody>
      </p:sp>
      <p:sp>
        <p:nvSpPr>
          <p:cNvPr name="TextBox 9" id="9"/>
          <p:cNvSpPr txBox="true"/>
          <p:nvPr/>
        </p:nvSpPr>
        <p:spPr>
          <a:xfrm rot="0">
            <a:off x="1028700" y="1748347"/>
            <a:ext cx="7532489" cy="775247"/>
          </a:xfrm>
          <a:prstGeom prst="rect">
            <a:avLst/>
          </a:prstGeom>
        </p:spPr>
        <p:txBody>
          <a:bodyPr anchor="t" rtlCol="false" tIns="0" lIns="0" bIns="0" rIns="0">
            <a:spAutoFit/>
          </a:bodyPr>
          <a:lstStyle/>
          <a:p>
            <a:pPr algn="ctr">
              <a:lnSpc>
                <a:spcPts val="6154"/>
              </a:lnSpc>
              <a:spcBef>
                <a:spcPct val="0"/>
              </a:spcBef>
            </a:pPr>
            <a:r>
              <a:rPr lang="en-US" sz="5215">
                <a:solidFill>
                  <a:srgbClr val="000000"/>
                </a:solidFill>
                <a:latin typeface="Montserrat Bold"/>
                <a:ea typeface="Montserrat Bold"/>
                <a:cs typeface="Montserrat Bold"/>
                <a:sym typeface="Montserrat Bold"/>
              </a:rPr>
              <a:t>case1:No user present</a:t>
            </a:r>
          </a:p>
        </p:txBody>
      </p:sp>
      <p:sp>
        <p:nvSpPr>
          <p:cNvPr name="TextBox 10" id="10"/>
          <p:cNvSpPr txBox="true"/>
          <p:nvPr/>
        </p:nvSpPr>
        <p:spPr>
          <a:xfrm rot="0">
            <a:off x="3209196" y="7961833"/>
            <a:ext cx="1973163"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a:t>
            </a:r>
          </a:p>
        </p:txBody>
      </p:sp>
      <p:sp>
        <p:nvSpPr>
          <p:cNvPr name="AutoShape 11" id="11"/>
          <p:cNvSpPr/>
          <p:nvPr/>
        </p:nvSpPr>
        <p:spPr>
          <a:xfrm>
            <a:off x="6261422" y="4694432"/>
            <a:ext cx="4971193" cy="0"/>
          </a:xfrm>
          <a:prstGeom prst="line">
            <a:avLst/>
          </a:prstGeom>
          <a:ln cap="flat" w="190500">
            <a:solidFill>
              <a:srgbClr val="000000"/>
            </a:solidFill>
            <a:prstDash val="solid"/>
            <a:headEnd type="none" len="sm" w="sm"/>
            <a:tailEnd type="arrow" len="sm" w="med"/>
          </a:ln>
        </p:spPr>
      </p:sp>
      <p:grpSp>
        <p:nvGrpSpPr>
          <p:cNvPr name="Group 12" id="12"/>
          <p:cNvGrpSpPr/>
          <p:nvPr/>
        </p:nvGrpSpPr>
        <p:grpSpPr>
          <a:xfrm rot="0">
            <a:off x="12180435" y="3481356"/>
            <a:ext cx="2235652" cy="223565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a:t>
              </a:r>
            </a:p>
          </p:txBody>
        </p:sp>
      </p:grpSp>
      <p:grpSp>
        <p:nvGrpSpPr>
          <p:cNvPr name="Group 15" id="15"/>
          <p:cNvGrpSpPr/>
          <p:nvPr/>
        </p:nvGrpSpPr>
        <p:grpSpPr>
          <a:xfrm rot="0">
            <a:off x="12797143" y="5955196"/>
            <a:ext cx="1002235" cy="1749462"/>
            <a:chOff x="0" y="0"/>
            <a:chExt cx="465638" cy="812800"/>
          </a:xfrm>
        </p:grpSpPr>
        <p:sp>
          <p:nvSpPr>
            <p:cNvPr name="Freeform 16" id="16"/>
            <p:cNvSpPr/>
            <p:nvPr/>
          </p:nvSpPr>
          <p:spPr>
            <a:xfrm flipH="false" flipV="false" rot="0">
              <a:off x="0" y="0"/>
              <a:ext cx="465638" cy="812800"/>
            </a:xfrm>
            <a:custGeom>
              <a:avLst/>
              <a:gdLst/>
              <a:ahLst/>
              <a:cxnLst/>
              <a:rect r="r" b="b" t="t" l="l"/>
              <a:pathLst>
                <a:path h="812800" w="465638">
                  <a:moveTo>
                    <a:pt x="232819" y="812800"/>
                  </a:moveTo>
                  <a:lnTo>
                    <a:pt x="0" y="406400"/>
                  </a:lnTo>
                  <a:lnTo>
                    <a:pt x="203200" y="406400"/>
                  </a:lnTo>
                  <a:lnTo>
                    <a:pt x="203200" y="0"/>
                  </a:lnTo>
                  <a:lnTo>
                    <a:pt x="262438" y="0"/>
                  </a:lnTo>
                  <a:lnTo>
                    <a:pt x="262438" y="406400"/>
                  </a:lnTo>
                  <a:lnTo>
                    <a:pt x="465638" y="406400"/>
                  </a:lnTo>
                  <a:lnTo>
                    <a:pt x="232819" y="812800"/>
                  </a:lnTo>
                  <a:close/>
                </a:path>
              </a:pathLst>
            </a:custGeom>
            <a:solidFill>
              <a:srgbClr val="000104"/>
            </a:solidFill>
          </p:spPr>
        </p:sp>
        <p:sp>
          <p:nvSpPr>
            <p:cNvPr name="TextBox 17" id="17"/>
            <p:cNvSpPr txBox="true"/>
            <p:nvPr/>
          </p:nvSpPr>
          <p:spPr>
            <a:xfrm>
              <a:off x="203200" y="0"/>
              <a:ext cx="59238" cy="711200"/>
            </a:xfrm>
            <a:prstGeom prst="rect">
              <a:avLst/>
            </a:prstGeom>
          </p:spPr>
          <p:txBody>
            <a:bodyPr anchor="ctr" rtlCol="false" tIns="50800" lIns="50800" bIns="50800" rIns="50800"/>
            <a:lstStyle/>
            <a:p>
              <a:pPr algn="ctr">
                <a:lnSpc>
                  <a:spcPts val="2006"/>
                </a:lnSpc>
              </a:pPr>
            </a:p>
          </p:txBody>
        </p:sp>
      </p:grpSp>
      <p:sp>
        <p:nvSpPr>
          <p:cNvPr name="TextBox 18" id="18"/>
          <p:cNvSpPr txBox="true"/>
          <p:nvPr/>
        </p:nvSpPr>
        <p:spPr>
          <a:xfrm rot="0">
            <a:off x="13882424" y="7952269"/>
            <a:ext cx="1973163"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a:t>
            </a:r>
          </a:p>
        </p:txBody>
      </p:sp>
      <p:sp>
        <p:nvSpPr>
          <p:cNvPr name="TextBox 19" id="19"/>
          <p:cNvSpPr txBox="true"/>
          <p:nvPr/>
        </p:nvSpPr>
        <p:spPr>
          <a:xfrm rot="0">
            <a:off x="11743168" y="7952269"/>
            <a:ext cx="2139255" cy="775247"/>
          </a:xfrm>
          <a:prstGeom prst="rect">
            <a:avLst/>
          </a:prstGeom>
        </p:spPr>
        <p:txBody>
          <a:bodyPr anchor="t" rtlCol="false" tIns="0" lIns="0" bIns="0" rIns="0">
            <a:spAutoFit/>
          </a:bodyPr>
          <a:lstStyle/>
          <a:p>
            <a:pPr algn="ctr">
              <a:lnSpc>
                <a:spcPts val="6154"/>
              </a:lnSpc>
              <a:spcBef>
                <a:spcPct val="0"/>
              </a:spcBef>
            </a:pPr>
            <a:r>
              <a:rPr lang="en-US" sz="5215">
                <a:solidFill>
                  <a:srgbClr val="000000"/>
                </a:solidFill>
                <a:latin typeface="Montserrat Bold"/>
                <a:ea typeface="Montserrat Bold"/>
                <a:cs typeface="Montserrat Bold"/>
                <a:sym typeface="Montserrat Bold"/>
              </a:rPr>
              <a:t>head=</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09091" y="5762638"/>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user1</a:t>
              </a:r>
            </a:p>
          </p:txBody>
        </p:sp>
      </p:grpSp>
      <p:grpSp>
        <p:nvGrpSpPr>
          <p:cNvPr name="Group 5" id="5"/>
          <p:cNvGrpSpPr/>
          <p:nvPr/>
        </p:nvGrpSpPr>
        <p:grpSpPr>
          <a:xfrm rot="0">
            <a:off x="1317029" y="4013176"/>
            <a:ext cx="1019776" cy="1749462"/>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5313604" y="253453"/>
            <a:ext cx="6866831" cy="775247"/>
          </a:xfrm>
          <a:prstGeom prst="rect">
            <a:avLst/>
          </a:prstGeom>
        </p:spPr>
        <p:txBody>
          <a:bodyPr anchor="t" rtlCol="false" tIns="0" lIns="0" bIns="0" rIns="0">
            <a:spAutoFit/>
          </a:bodyPr>
          <a:lstStyle/>
          <a:p>
            <a:pPr algn="ctr">
              <a:lnSpc>
                <a:spcPts val="6154"/>
              </a:lnSpc>
              <a:spcBef>
                <a:spcPct val="0"/>
              </a:spcBef>
            </a:pPr>
            <a:r>
              <a:rPr lang="en-US" sz="5215">
                <a:solidFill>
                  <a:srgbClr val="000000"/>
                </a:solidFill>
                <a:latin typeface="Montserrat Bold Italics"/>
                <a:ea typeface="Montserrat Bold Italics"/>
                <a:cs typeface="Montserrat Bold Italics"/>
                <a:sym typeface="Montserrat Bold Italics"/>
              </a:rPr>
              <a:t>Examlple use caces</a:t>
            </a:r>
          </a:p>
        </p:txBody>
      </p:sp>
      <p:sp>
        <p:nvSpPr>
          <p:cNvPr name="TextBox 9" id="9"/>
          <p:cNvSpPr txBox="true"/>
          <p:nvPr/>
        </p:nvSpPr>
        <p:spPr>
          <a:xfrm rot="0">
            <a:off x="111075" y="1748347"/>
            <a:ext cx="9367739" cy="775247"/>
          </a:xfrm>
          <a:prstGeom prst="rect">
            <a:avLst/>
          </a:prstGeom>
        </p:spPr>
        <p:txBody>
          <a:bodyPr anchor="t" rtlCol="false" tIns="0" lIns="0" bIns="0" rIns="0">
            <a:spAutoFit/>
          </a:bodyPr>
          <a:lstStyle/>
          <a:p>
            <a:pPr algn="ctr">
              <a:lnSpc>
                <a:spcPts val="6154"/>
              </a:lnSpc>
              <a:spcBef>
                <a:spcPct val="0"/>
              </a:spcBef>
            </a:pPr>
            <a:r>
              <a:rPr lang="en-US" sz="5215">
                <a:solidFill>
                  <a:srgbClr val="000000"/>
                </a:solidFill>
                <a:latin typeface="Montserrat Bold"/>
                <a:ea typeface="Montserrat Bold"/>
                <a:cs typeface="Montserrat Bold"/>
                <a:sym typeface="Montserrat Bold"/>
              </a:rPr>
              <a:t>case2:Already user present</a:t>
            </a:r>
          </a:p>
        </p:txBody>
      </p:sp>
      <p:sp>
        <p:nvSpPr>
          <p:cNvPr name="TextBox 10" id="10"/>
          <p:cNvSpPr txBox="true"/>
          <p:nvPr/>
        </p:nvSpPr>
        <p:spPr>
          <a:xfrm rot="0">
            <a:off x="1317029" y="3247494"/>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sp>
        <p:nvSpPr>
          <p:cNvPr name="AutoShape 11" id="11"/>
          <p:cNvSpPr/>
          <p:nvPr/>
        </p:nvSpPr>
        <p:spPr>
          <a:xfrm>
            <a:off x="2944743" y="6880464"/>
            <a:ext cx="1735332" cy="64"/>
          </a:xfrm>
          <a:prstGeom prst="line">
            <a:avLst/>
          </a:prstGeom>
          <a:ln cap="flat" w="95250">
            <a:solidFill>
              <a:srgbClr val="000000"/>
            </a:solidFill>
            <a:prstDash val="solid"/>
            <a:headEnd type="none" len="sm" w="sm"/>
            <a:tailEnd type="arrow" len="sm" w="med"/>
          </a:ln>
        </p:spPr>
      </p:sp>
      <p:grpSp>
        <p:nvGrpSpPr>
          <p:cNvPr name="Group 12" id="12"/>
          <p:cNvGrpSpPr/>
          <p:nvPr/>
        </p:nvGrpSpPr>
        <p:grpSpPr>
          <a:xfrm rot="0">
            <a:off x="4680075" y="5762702"/>
            <a:ext cx="2235652" cy="223565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5" id="15"/>
          <p:cNvGrpSpPr/>
          <p:nvPr/>
        </p:nvGrpSpPr>
        <p:grpSpPr>
          <a:xfrm rot="0">
            <a:off x="8651058" y="5762638"/>
            <a:ext cx="2235652" cy="223565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7" id="17"/>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grpSp>
        <p:nvGrpSpPr>
          <p:cNvPr name="Group 18" id="18"/>
          <p:cNvGrpSpPr/>
          <p:nvPr/>
        </p:nvGrpSpPr>
        <p:grpSpPr>
          <a:xfrm rot="0">
            <a:off x="12301164" y="5762702"/>
            <a:ext cx="2235652" cy="22356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0" id="20"/>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sp>
        <p:nvSpPr>
          <p:cNvPr name="AutoShape 21" id="21"/>
          <p:cNvSpPr/>
          <p:nvPr/>
        </p:nvSpPr>
        <p:spPr>
          <a:xfrm>
            <a:off x="6915728" y="6832775"/>
            <a:ext cx="1735332" cy="64"/>
          </a:xfrm>
          <a:prstGeom prst="line">
            <a:avLst/>
          </a:prstGeom>
          <a:ln cap="flat" w="95250">
            <a:solidFill>
              <a:srgbClr val="000000"/>
            </a:solidFill>
            <a:prstDash val="solid"/>
            <a:headEnd type="none" len="sm" w="sm"/>
            <a:tailEnd type="arrow" len="sm" w="med"/>
          </a:ln>
        </p:spPr>
      </p:sp>
      <p:sp>
        <p:nvSpPr>
          <p:cNvPr name="AutoShape 22" id="22"/>
          <p:cNvSpPr/>
          <p:nvPr/>
        </p:nvSpPr>
        <p:spPr>
          <a:xfrm>
            <a:off x="10886713" y="6785087"/>
            <a:ext cx="1735332" cy="64"/>
          </a:xfrm>
          <a:prstGeom prst="line">
            <a:avLst/>
          </a:prstGeom>
          <a:ln cap="flat" w="95250">
            <a:solidFill>
              <a:srgbClr val="000000"/>
            </a:solidFill>
            <a:prstDash val="solid"/>
            <a:headEnd type="none" len="sm" w="sm"/>
            <a:tailEnd type="arrow" len="sm" w="med"/>
          </a:ln>
        </p:spPr>
      </p:sp>
      <p:sp>
        <p:nvSpPr>
          <p:cNvPr name="AutoShape 23" id="23"/>
          <p:cNvSpPr/>
          <p:nvPr/>
        </p:nvSpPr>
        <p:spPr>
          <a:xfrm>
            <a:off x="14536818" y="6928153"/>
            <a:ext cx="1735332" cy="64"/>
          </a:xfrm>
          <a:prstGeom prst="line">
            <a:avLst/>
          </a:prstGeom>
          <a:ln cap="flat" w="95250">
            <a:solidFill>
              <a:srgbClr val="000000"/>
            </a:solidFill>
            <a:prstDash val="solid"/>
            <a:headEnd type="none" len="sm" w="sm"/>
            <a:tailEnd type="arrow" len="sm" w="med"/>
          </a:ln>
        </p:spPr>
      </p:sp>
      <p:sp>
        <p:nvSpPr>
          <p:cNvPr name="TextBox 24" id="24"/>
          <p:cNvSpPr txBox="true"/>
          <p:nvPr/>
        </p:nvSpPr>
        <p:spPr>
          <a:xfrm rot="0">
            <a:off x="958207" y="8017403"/>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sp>
        <p:nvSpPr>
          <p:cNvPr name="TextBox 25" id="25"/>
          <p:cNvSpPr txBox="true"/>
          <p:nvPr/>
        </p:nvSpPr>
        <p:spPr>
          <a:xfrm rot="0">
            <a:off x="16605548" y="650714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4441729"/>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user1</a:t>
              </a:r>
            </a:p>
          </p:txBody>
        </p:sp>
      </p:grpSp>
      <p:grpSp>
        <p:nvGrpSpPr>
          <p:cNvPr name="Group 5" id="5"/>
          <p:cNvGrpSpPr/>
          <p:nvPr/>
        </p:nvGrpSpPr>
        <p:grpSpPr>
          <a:xfrm rot="0">
            <a:off x="5603755" y="2692268"/>
            <a:ext cx="1019776" cy="1749462"/>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5603755" y="1926585"/>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sp>
        <p:nvSpPr>
          <p:cNvPr name="AutoShape 9" id="9"/>
          <p:cNvSpPr/>
          <p:nvPr/>
        </p:nvSpPr>
        <p:spPr>
          <a:xfrm>
            <a:off x="3264352" y="5559555"/>
            <a:ext cx="1735332" cy="64"/>
          </a:xfrm>
          <a:prstGeom prst="line">
            <a:avLst/>
          </a:prstGeom>
          <a:ln cap="flat" w="95250">
            <a:solidFill>
              <a:srgbClr val="000000"/>
            </a:solidFill>
            <a:prstDash val="solid"/>
            <a:headEnd type="none" len="sm" w="sm"/>
            <a:tailEnd type="arrow" len="sm" w="med"/>
          </a:ln>
        </p:spPr>
      </p:sp>
      <p:grpSp>
        <p:nvGrpSpPr>
          <p:cNvPr name="Group 10" id="10"/>
          <p:cNvGrpSpPr/>
          <p:nvPr/>
        </p:nvGrpSpPr>
        <p:grpSpPr>
          <a:xfrm rot="0">
            <a:off x="4999684" y="4441793"/>
            <a:ext cx="2235652" cy="22356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3" id="13"/>
          <p:cNvGrpSpPr/>
          <p:nvPr/>
        </p:nvGrpSpPr>
        <p:grpSpPr>
          <a:xfrm rot="0">
            <a:off x="8970667" y="4441729"/>
            <a:ext cx="2235652" cy="22356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grpSp>
        <p:nvGrpSpPr>
          <p:cNvPr name="Group 16" id="16"/>
          <p:cNvGrpSpPr/>
          <p:nvPr/>
        </p:nvGrpSpPr>
        <p:grpSpPr>
          <a:xfrm rot="0">
            <a:off x="12620773" y="4441793"/>
            <a:ext cx="2235652" cy="22356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8" id="1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sp>
        <p:nvSpPr>
          <p:cNvPr name="AutoShape 19" id="19"/>
          <p:cNvSpPr/>
          <p:nvPr/>
        </p:nvSpPr>
        <p:spPr>
          <a:xfrm>
            <a:off x="7235337" y="5511867"/>
            <a:ext cx="1735332" cy="64"/>
          </a:xfrm>
          <a:prstGeom prst="line">
            <a:avLst/>
          </a:prstGeom>
          <a:ln cap="flat" w="95250">
            <a:solidFill>
              <a:srgbClr val="000000"/>
            </a:solidFill>
            <a:prstDash val="solid"/>
            <a:headEnd type="none" len="sm" w="sm"/>
            <a:tailEnd type="arrow" len="sm" w="med"/>
          </a:ln>
        </p:spPr>
      </p:sp>
      <p:sp>
        <p:nvSpPr>
          <p:cNvPr name="AutoShape 20" id="20"/>
          <p:cNvSpPr/>
          <p:nvPr/>
        </p:nvSpPr>
        <p:spPr>
          <a:xfrm>
            <a:off x="11206322" y="5464178"/>
            <a:ext cx="1735332" cy="64"/>
          </a:xfrm>
          <a:prstGeom prst="line">
            <a:avLst/>
          </a:prstGeom>
          <a:ln cap="flat" w="95250">
            <a:solidFill>
              <a:srgbClr val="000000"/>
            </a:solidFill>
            <a:prstDash val="solid"/>
            <a:headEnd type="none" len="sm" w="sm"/>
            <a:tailEnd type="arrow" len="sm" w="med"/>
          </a:ln>
        </p:spPr>
      </p:sp>
      <p:sp>
        <p:nvSpPr>
          <p:cNvPr name="AutoShape 21" id="21"/>
          <p:cNvSpPr/>
          <p:nvPr/>
        </p:nvSpPr>
        <p:spPr>
          <a:xfrm>
            <a:off x="14856426" y="5607244"/>
            <a:ext cx="1735332" cy="64"/>
          </a:xfrm>
          <a:prstGeom prst="line">
            <a:avLst/>
          </a:prstGeom>
          <a:ln cap="flat" w="95250">
            <a:solidFill>
              <a:srgbClr val="000000"/>
            </a:solidFill>
            <a:prstDash val="solid"/>
            <a:headEnd type="none" len="sm" w="sm"/>
            <a:tailEnd type="arrow" len="sm" w="med"/>
          </a:ln>
        </p:spPr>
      </p:sp>
      <p:sp>
        <p:nvSpPr>
          <p:cNvPr name="TextBox 22" id="22"/>
          <p:cNvSpPr txBox="true"/>
          <p:nvPr/>
        </p:nvSpPr>
        <p:spPr>
          <a:xfrm rot="0">
            <a:off x="1277816" y="6696495"/>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sp>
        <p:nvSpPr>
          <p:cNvPr name="TextBox 23" id="23"/>
          <p:cNvSpPr txBox="true"/>
          <p:nvPr/>
        </p:nvSpPr>
        <p:spPr>
          <a:xfrm rot="0">
            <a:off x="16925156" y="5186239"/>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A857"/>
        </a:solidFill>
      </p:bgPr>
    </p:bg>
    <p:spTree>
      <p:nvGrpSpPr>
        <p:cNvPr id="1" name=""/>
        <p:cNvGrpSpPr/>
        <p:nvPr/>
      </p:nvGrpSpPr>
      <p:grpSpPr>
        <a:xfrm>
          <a:off x="0" y="0"/>
          <a:ext cx="0" cy="0"/>
          <a:chOff x="0" y="0"/>
          <a:chExt cx="0" cy="0"/>
        </a:xfrm>
      </p:grpSpPr>
      <p:sp>
        <p:nvSpPr>
          <p:cNvPr name="Freeform 2" id="2"/>
          <p:cNvSpPr/>
          <p:nvPr/>
        </p:nvSpPr>
        <p:spPr>
          <a:xfrm flipH="false" flipV="false" rot="-337478">
            <a:off x="-1896215" y="-658179"/>
            <a:ext cx="21791544" cy="14580524"/>
          </a:xfrm>
          <a:custGeom>
            <a:avLst/>
            <a:gdLst/>
            <a:ahLst/>
            <a:cxnLst/>
            <a:rect r="r" b="b" t="t" l="l"/>
            <a:pathLst>
              <a:path h="14580524" w="21791544">
                <a:moveTo>
                  <a:pt x="0" y="0"/>
                </a:moveTo>
                <a:lnTo>
                  <a:pt x="21791544" y="0"/>
                </a:lnTo>
                <a:lnTo>
                  <a:pt x="21791544" y="14580524"/>
                </a:lnTo>
                <a:lnTo>
                  <a:pt x="0" y="145805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637492"/>
            <a:ext cx="18288000" cy="1749771"/>
            <a:chOff x="0" y="0"/>
            <a:chExt cx="4816593" cy="460845"/>
          </a:xfrm>
        </p:grpSpPr>
        <p:sp>
          <p:nvSpPr>
            <p:cNvPr name="Freeform 4" id="4"/>
            <p:cNvSpPr/>
            <p:nvPr/>
          </p:nvSpPr>
          <p:spPr>
            <a:xfrm flipH="false" flipV="false" rot="0">
              <a:off x="0" y="0"/>
              <a:ext cx="4816592" cy="460845"/>
            </a:xfrm>
            <a:custGeom>
              <a:avLst/>
              <a:gdLst/>
              <a:ahLst/>
              <a:cxnLst/>
              <a:rect r="r" b="b" t="t" l="l"/>
              <a:pathLst>
                <a:path h="460845" w="4816592">
                  <a:moveTo>
                    <a:pt x="0" y="0"/>
                  </a:moveTo>
                  <a:lnTo>
                    <a:pt x="4816592" y="0"/>
                  </a:lnTo>
                  <a:lnTo>
                    <a:pt x="4816592" y="460845"/>
                  </a:lnTo>
                  <a:lnTo>
                    <a:pt x="0" y="460845"/>
                  </a:lnTo>
                  <a:close/>
                </a:path>
              </a:pathLst>
            </a:custGeom>
            <a:solidFill>
              <a:srgbClr val="FFFFFF"/>
            </a:solidFill>
          </p:spPr>
        </p:sp>
        <p:sp>
          <p:nvSpPr>
            <p:cNvPr name="TextBox 5" id="5"/>
            <p:cNvSpPr txBox="true"/>
            <p:nvPr/>
          </p:nvSpPr>
          <p:spPr>
            <a:xfrm>
              <a:off x="0" y="-76200"/>
              <a:ext cx="4816593" cy="537045"/>
            </a:xfrm>
            <a:prstGeom prst="rect">
              <a:avLst/>
            </a:prstGeom>
          </p:spPr>
          <p:txBody>
            <a:bodyPr anchor="ctr" rtlCol="false" tIns="50800" lIns="50800" bIns="50800" rIns="50800"/>
            <a:lstStyle/>
            <a:p>
              <a:pPr algn="ctr">
                <a:lnSpc>
                  <a:spcPts val="3000"/>
                </a:lnSpc>
              </a:pPr>
            </a:p>
          </p:txBody>
        </p:sp>
      </p:grpSp>
      <p:sp>
        <p:nvSpPr>
          <p:cNvPr name="Freeform 6" id="6"/>
          <p:cNvSpPr/>
          <p:nvPr/>
        </p:nvSpPr>
        <p:spPr>
          <a:xfrm flipH="true" flipV="false" rot="-5400000">
            <a:off x="1376614" y="446723"/>
            <a:ext cx="1028513" cy="1163955"/>
          </a:xfrm>
          <a:custGeom>
            <a:avLst/>
            <a:gdLst/>
            <a:ahLst/>
            <a:cxnLst/>
            <a:rect r="r" b="b" t="t" l="l"/>
            <a:pathLst>
              <a:path h="1163955" w="1028513">
                <a:moveTo>
                  <a:pt x="1028512" y="0"/>
                </a:moveTo>
                <a:lnTo>
                  <a:pt x="0" y="0"/>
                </a:lnTo>
                <a:lnTo>
                  <a:pt x="0" y="1163954"/>
                </a:lnTo>
                <a:lnTo>
                  <a:pt x="1028512" y="1163954"/>
                </a:lnTo>
                <a:lnTo>
                  <a:pt x="102851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642293" y="1538204"/>
            <a:ext cx="12513105" cy="4902963"/>
          </a:xfrm>
          <a:prstGeom prst="rect">
            <a:avLst/>
          </a:prstGeom>
        </p:spPr>
        <p:txBody>
          <a:bodyPr anchor="t" rtlCol="false" tIns="0" lIns="0" bIns="0" rIns="0">
            <a:spAutoFit/>
          </a:bodyPr>
          <a:lstStyle/>
          <a:p>
            <a:pPr algn="ctr">
              <a:lnSpc>
                <a:spcPts val="12868"/>
              </a:lnSpc>
            </a:pPr>
            <a:r>
              <a:rPr lang="en-US" sz="10723">
                <a:solidFill>
                  <a:srgbClr val="FFFFFF"/>
                </a:solidFill>
                <a:latin typeface="Cooper BT Light"/>
                <a:ea typeface="Cooper BT Light"/>
                <a:cs typeface="Cooper BT Light"/>
                <a:sym typeface="Cooper BT Light"/>
              </a:rPr>
              <a:t>Social media features application Useing Linkedlist</a:t>
            </a:r>
          </a:p>
        </p:txBody>
      </p:sp>
      <p:grpSp>
        <p:nvGrpSpPr>
          <p:cNvPr name="Group 8" id="8"/>
          <p:cNvGrpSpPr/>
          <p:nvPr/>
        </p:nvGrpSpPr>
        <p:grpSpPr>
          <a:xfrm rot="0">
            <a:off x="1028700" y="9237454"/>
            <a:ext cx="2327909" cy="449585"/>
            <a:chOff x="0" y="0"/>
            <a:chExt cx="613112" cy="118409"/>
          </a:xfrm>
        </p:grpSpPr>
        <p:sp>
          <p:nvSpPr>
            <p:cNvPr name="Freeform 9" id="9"/>
            <p:cNvSpPr/>
            <p:nvPr/>
          </p:nvSpPr>
          <p:spPr>
            <a:xfrm flipH="false" flipV="false" rot="0">
              <a:off x="0" y="0"/>
              <a:ext cx="613112" cy="118409"/>
            </a:xfrm>
            <a:custGeom>
              <a:avLst/>
              <a:gdLst/>
              <a:ahLst/>
              <a:cxnLst/>
              <a:rect r="r" b="b" t="t" l="l"/>
              <a:pathLst>
                <a:path h="118409" w="613112">
                  <a:moveTo>
                    <a:pt x="59205" y="0"/>
                  </a:moveTo>
                  <a:lnTo>
                    <a:pt x="553907" y="0"/>
                  </a:lnTo>
                  <a:cubicBezTo>
                    <a:pt x="569609" y="0"/>
                    <a:pt x="584668" y="6238"/>
                    <a:pt x="595771" y="17341"/>
                  </a:cubicBezTo>
                  <a:cubicBezTo>
                    <a:pt x="606874" y="28444"/>
                    <a:pt x="613112" y="43503"/>
                    <a:pt x="613112" y="59205"/>
                  </a:cubicBezTo>
                  <a:lnTo>
                    <a:pt x="613112" y="59205"/>
                  </a:lnTo>
                  <a:cubicBezTo>
                    <a:pt x="613112" y="91902"/>
                    <a:pt x="586605" y="118409"/>
                    <a:pt x="553907" y="118409"/>
                  </a:cubicBezTo>
                  <a:lnTo>
                    <a:pt x="59205" y="118409"/>
                  </a:lnTo>
                  <a:cubicBezTo>
                    <a:pt x="43503" y="118409"/>
                    <a:pt x="28444" y="112172"/>
                    <a:pt x="17341" y="101069"/>
                  </a:cubicBezTo>
                  <a:cubicBezTo>
                    <a:pt x="6238" y="89966"/>
                    <a:pt x="0" y="74907"/>
                    <a:pt x="0" y="59205"/>
                  </a:cubicBezTo>
                  <a:lnTo>
                    <a:pt x="0" y="59205"/>
                  </a:lnTo>
                  <a:cubicBezTo>
                    <a:pt x="0" y="43503"/>
                    <a:pt x="6238" y="28444"/>
                    <a:pt x="17341" y="17341"/>
                  </a:cubicBezTo>
                  <a:cubicBezTo>
                    <a:pt x="28444" y="6238"/>
                    <a:pt x="43503" y="0"/>
                    <a:pt x="59205" y="0"/>
                  </a:cubicBezTo>
                  <a:close/>
                </a:path>
              </a:pathLst>
            </a:custGeom>
            <a:solidFill>
              <a:srgbClr val="DFFD6E"/>
            </a:solidFill>
          </p:spPr>
        </p:sp>
        <p:sp>
          <p:nvSpPr>
            <p:cNvPr name="TextBox 10" id="10"/>
            <p:cNvSpPr txBox="true"/>
            <p:nvPr/>
          </p:nvSpPr>
          <p:spPr>
            <a:xfrm>
              <a:off x="0" y="-76200"/>
              <a:ext cx="613112" cy="194609"/>
            </a:xfrm>
            <a:prstGeom prst="rect">
              <a:avLst/>
            </a:prstGeom>
          </p:spPr>
          <p:txBody>
            <a:bodyPr anchor="ctr" rtlCol="false" tIns="50800" lIns="50800" bIns="50800" rIns="50800"/>
            <a:lstStyle/>
            <a:p>
              <a:pPr algn="ctr">
                <a:lnSpc>
                  <a:spcPts val="3000"/>
                </a:lnSpc>
              </a:pPr>
              <a:r>
                <a:rPr lang="en-US" sz="2000" spc="-20">
                  <a:solidFill>
                    <a:srgbClr val="000000"/>
                  </a:solidFill>
                  <a:latin typeface="Trebuchet MS"/>
                  <a:ea typeface="Trebuchet MS"/>
                  <a:cs typeface="Trebuchet MS"/>
                  <a:sym typeface="Trebuchet MS"/>
                </a:rPr>
                <a:t>Prepared by:</a:t>
              </a:r>
            </a:p>
          </p:txBody>
        </p:sp>
      </p:grpSp>
      <p:sp>
        <p:nvSpPr>
          <p:cNvPr name="TextBox 11" id="11"/>
          <p:cNvSpPr txBox="true"/>
          <p:nvPr/>
        </p:nvSpPr>
        <p:spPr>
          <a:xfrm rot="0">
            <a:off x="3642293" y="9198108"/>
            <a:ext cx="6603879" cy="488931"/>
          </a:xfrm>
          <a:prstGeom prst="rect">
            <a:avLst/>
          </a:prstGeom>
        </p:spPr>
        <p:txBody>
          <a:bodyPr anchor="t" rtlCol="false" tIns="0" lIns="0" bIns="0" rIns="0">
            <a:spAutoFit/>
          </a:bodyPr>
          <a:lstStyle/>
          <a:p>
            <a:pPr algn="l" marL="0" indent="0" lvl="0">
              <a:lnSpc>
                <a:spcPts val="4062"/>
              </a:lnSpc>
            </a:pPr>
            <a:r>
              <a:rPr lang="en-US" sz="2708" spc="-27">
                <a:solidFill>
                  <a:srgbClr val="000000"/>
                </a:solidFill>
                <a:latin typeface="Trebuchet MS"/>
                <a:ea typeface="Trebuchet MS"/>
                <a:cs typeface="Trebuchet MS"/>
                <a:sym typeface="Trebuchet MS"/>
              </a:rPr>
              <a:t>sofikul sk ,Manas sukla and Uzair Rajpoot</a:t>
            </a:r>
          </a:p>
        </p:txBody>
      </p:sp>
      <p:sp>
        <p:nvSpPr>
          <p:cNvPr name="Freeform 12" id="12"/>
          <p:cNvSpPr/>
          <p:nvPr/>
        </p:nvSpPr>
        <p:spPr>
          <a:xfrm flipH="false" flipV="false" rot="553900">
            <a:off x="6559453" y="-3490186"/>
            <a:ext cx="23018043" cy="7826135"/>
          </a:xfrm>
          <a:custGeom>
            <a:avLst/>
            <a:gdLst/>
            <a:ahLst/>
            <a:cxnLst/>
            <a:rect r="r" b="b" t="t" l="l"/>
            <a:pathLst>
              <a:path h="7826135" w="23018043">
                <a:moveTo>
                  <a:pt x="0" y="0"/>
                </a:moveTo>
                <a:lnTo>
                  <a:pt x="23018044" y="0"/>
                </a:lnTo>
                <a:lnTo>
                  <a:pt x="23018044" y="7826135"/>
                </a:lnTo>
                <a:lnTo>
                  <a:pt x="0" y="78261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4521784"/>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user1</a:t>
              </a:r>
            </a:p>
          </p:txBody>
        </p:sp>
      </p:grpSp>
      <p:grpSp>
        <p:nvGrpSpPr>
          <p:cNvPr name="Group 5" id="5"/>
          <p:cNvGrpSpPr/>
          <p:nvPr/>
        </p:nvGrpSpPr>
        <p:grpSpPr>
          <a:xfrm rot="0">
            <a:off x="9574738" y="2772323"/>
            <a:ext cx="1019776" cy="1749462"/>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9574738" y="2006640"/>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sp>
        <p:nvSpPr>
          <p:cNvPr name="AutoShape 9" id="9"/>
          <p:cNvSpPr/>
          <p:nvPr/>
        </p:nvSpPr>
        <p:spPr>
          <a:xfrm>
            <a:off x="3264352" y="5639610"/>
            <a:ext cx="1735332" cy="64"/>
          </a:xfrm>
          <a:prstGeom prst="line">
            <a:avLst/>
          </a:prstGeom>
          <a:ln cap="flat" w="95250">
            <a:solidFill>
              <a:srgbClr val="000000"/>
            </a:solidFill>
            <a:prstDash val="solid"/>
            <a:headEnd type="none" len="sm" w="sm"/>
            <a:tailEnd type="arrow" len="sm" w="med"/>
          </a:ln>
        </p:spPr>
      </p:sp>
      <p:grpSp>
        <p:nvGrpSpPr>
          <p:cNvPr name="Group 10" id="10"/>
          <p:cNvGrpSpPr/>
          <p:nvPr/>
        </p:nvGrpSpPr>
        <p:grpSpPr>
          <a:xfrm rot="0">
            <a:off x="4999684" y="4521848"/>
            <a:ext cx="2235652" cy="22356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3" id="13"/>
          <p:cNvGrpSpPr/>
          <p:nvPr/>
        </p:nvGrpSpPr>
        <p:grpSpPr>
          <a:xfrm rot="0">
            <a:off x="8970667" y="4521784"/>
            <a:ext cx="2235652" cy="22356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grpSp>
        <p:nvGrpSpPr>
          <p:cNvPr name="Group 16" id="16"/>
          <p:cNvGrpSpPr/>
          <p:nvPr/>
        </p:nvGrpSpPr>
        <p:grpSpPr>
          <a:xfrm rot="0">
            <a:off x="12620773" y="4521848"/>
            <a:ext cx="2235652" cy="22356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8" id="1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sp>
        <p:nvSpPr>
          <p:cNvPr name="AutoShape 19" id="19"/>
          <p:cNvSpPr/>
          <p:nvPr/>
        </p:nvSpPr>
        <p:spPr>
          <a:xfrm>
            <a:off x="7235337" y="5591922"/>
            <a:ext cx="1735332" cy="64"/>
          </a:xfrm>
          <a:prstGeom prst="line">
            <a:avLst/>
          </a:prstGeom>
          <a:ln cap="flat" w="95250">
            <a:solidFill>
              <a:srgbClr val="000000"/>
            </a:solidFill>
            <a:prstDash val="solid"/>
            <a:headEnd type="none" len="sm" w="sm"/>
            <a:tailEnd type="arrow" len="sm" w="med"/>
          </a:ln>
        </p:spPr>
      </p:sp>
      <p:sp>
        <p:nvSpPr>
          <p:cNvPr name="AutoShape 20" id="20"/>
          <p:cNvSpPr/>
          <p:nvPr/>
        </p:nvSpPr>
        <p:spPr>
          <a:xfrm>
            <a:off x="11206322" y="5544233"/>
            <a:ext cx="1735332" cy="64"/>
          </a:xfrm>
          <a:prstGeom prst="line">
            <a:avLst/>
          </a:prstGeom>
          <a:ln cap="flat" w="95250">
            <a:solidFill>
              <a:srgbClr val="000000"/>
            </a:solidFill>
            <a:prstDash val="solid"/>
            <a:headEnd type="none" len="sm" w="sm"/>
            <a:tailEnd type="arrow" len="sm" w="med"/>
          </a:ln>
        </p:spPr>
      </p:sp>
      <p:sp>
        <p:nvSpPr>
          <p:cNvPr name="AutoShape 21" id="21"/>
          <p:cNvSpPr/>
          <p:nvPr/>
        </p:nvSpPr>
        <p:spPr>
          <a:xfrm>
            <a:off x="14856426" y="5687299"/>
            <a:ext cx="1735332" cy="64"/>
          </a:xfrm>
          <a:prstGeom prst="line">
            <a:avLst/>
          </a:prstGeom>
          <a:ln cap="flat" w="95250">
            <a:solidFill>
              <a:srgbClr val="000000"/>
            </a:solidFill>
            <a:prstDash val="solid"/>
            <a:headEnd type="none" len="sm" w="sm"/>
            <a:tailEnd type="arrow" len="sm" w="med"/>
          </a:ln>
        </p:spPr>
      </p:sp>
      <p:sp>
        <p:nvSpPr>
          <p:cNvPr name="TextBox 22" id="22"/>
          <p:cNvSpPr txBox="true"/>
          <p:nvPr/>
        </p:nvSpPr>
        <p:spPr>
          <a:xfrm rot="0">
            <a:off x="1277816" y="6776550"/>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sp>
        <p:nvSpPr>
          <p:cNvPr name="TextBox 23" id="23"/>
          <p:cNvSpPr txBox="true"/>
          <p:nvPr/>
        </p:nvSpPr>
        <p:spPr>
          <a:xfrm rot="0">
            <a:off x="16925156" y="5266294"/>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42019" y="3562894"/>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user1</a:t>
              </a:r>
            </a:p>
          </p:txBody>
        </p:sp>
      </p:grpSp>
      <p:grpSp>
        <p:nvGrpSpPr>
          <p:cNvPr name="Group 5" id="5"/>
          <p:cNvGrpSpPr/>
          <p:nvPr/>
        </p:nvGrpSpPr>
        <p:grpSpPr>
          <a:xfrm rot="0">
            <a:off x="12738163" y="1813433"/>
            <a:ext cx="1019776" cy="1749462"/>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12738163" y="1047750"/>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sp>
        <p:nvSpPr>
          <p:cNvPr name="AutoShape 9" id="9"/>
          <p:cNvSpPr/>
          <p:nvPr/>
        </p:nvSpPr>
        <p:spPr>
          <a:xfrm>
            <a:off x="2777671" y="4680720"/>
            <a:ext cx="1735332" cy="64"/>
          </a:xfrm>
          <a:prstGeom prst="line">
            <a:avLst/>
          </a:prstGeom>
          <a:ln cap="flat" w="95250">
            <a:solidFill>
              <a:srgbClr val="000000"/>
            </a:solidFill>
            <a:prstDash val="solid"/>
            <a:headEnd type="none" len="sm" w="sm"/>
            <a:tailEnd type="arrow" len="sm" w="med"/>
          </a:ln>
        </p:spPr>
      </p:sp>
      <p:grpSp>
        <p:nvGrpSpPr>
          <p:cNvPr name="Group 10" id="10"/>
          <p:cNvGrpSpPr/>
          <p:nvPr/>
        </p:nvGrpSpPr>
        <p:grpSpPr>
          <a:xfrm rot="0">
            <a:off x="4513003" y="3562958"/>
            <a:ext cx="2235652" cy="22356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3" id="13"/>
          <p:cNvGrpSpPr/>
          <p:nvPr/>
        </p:nvGrpSpPr>
        <p:grpSpPr>
          <a:xfrm rot="0">
            <a:off x="8483986" y="3562894"/>
            <a:ext cx="2235652" cy="22356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grpSp>
        <p:nvGrpSpPr>
          <p:cNvPr name="Group 16" id="16"/>
          <p:cNvGrpSpPr/>
          <p:nvPr/>
        </p:nvGrpSpPr>
        <p:grpSpPr>
          <a:xfrm rot="0">
            <a:off x="12134092" y="3562958"/>
            <a:ext cx="2235652" cy="22356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8" id="1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sp>
        <p:nvSpPr>
          <p:cNvPr name="AutoShape 19" id="19"/>
          <p:cNvSpPr/>
          <p:nvPr/>
        </p:nvSpPr>
        <p:spPr>
          <a:xfrm>
            <a:off x="6748656" y="4633032"/>
            <a:ext cx="1735332" cy="64"/>
          </a:xfrm>
          <a:prstGeom prst="line">
            <a:avLst/>
          </a:prstGeom>
          <a:ln cap="flat" w="95250">
            <a:solidFill>
              <a:srgbClr val="000000"/>
            </a:solidFill>
            <a:prstDash val="solid"/>
            <a:headEnd type="none" len="sm" w="sm"/>
            <a:tailEnd type="arrow" len="sm" w="med"/>
          </a:ln>
        </p:spPr>
      </p:sp>
      <p:sp>
        <p:nvSpPr>
          <p:cNvPr name="AutoShape 20" id="20"/>
          <p:cNvSpPr/>
          <p:nvPr/>
        </p:nvSpPr>
        <p:spPr>
          <a:xfrm>
            <a:off x="10719642" y="4585343"/>
            <a:ext cx="1735332" cy="64"/>
          </a:xfrm>
          <a:prstGeom prst="line">
            <a:avLst/>
          </a:prstGeom>
          <a:ln cap="flat" w="95250">
            <a:solidFill>
              <a:srgbClr val="000000"/>
            </a:solidFill>
            <a:prstDash val="solid"/>
            <a:headEnd type="none" len="sm" w="sm"/>
            <a:tailEnd type="arrow" len="sm" w="med"/>
          </a:ln>
        </p:spPr>
      </p:sp>
      <p:sp>
        <p:nvSpPr>
          <p:cNvPr name="AutoShape 21" id="21"/>
          <p:cNvSpPr/>
          <p:nvPr/>
        </p:nvSpPr>
        <p:spPr>
          <a:xfrm>
            <a:off x="14369746" y="4728409"/>
            <a:ext cx="1735332" cy="64"/>
          </a:xfrm>
          <a:prstGeom prst="line">
            <a:avLst/>
          </a:prstGeom>
          <a:ln cap="flat" w="95250">
            <a:solidFill>
              <a:srgbClr val="000000"/>
            </a:solidFill>
            <a:prstDash val="solid"/>
            <a:headEnd type="none" len="sm" w="sm"/>
            <a:tailEnd type="arrow" len="sm" w="med"/>
          </a:ln>
        </p:spPr>
      </p:sp>
      <p:sp>
        <p:nvSpPr>
          <p:cNvPr name="TextBox 22" id="22"/>
          <p:cNvSpPr txBox="true"/>
          <p:nvPr/>
        </p:nvSpPr>
        <p:spPr>
          <a:xfrm rot="0">
            <a:off x="791135" y="5817660"/>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sp>
        <p:nvSpPr>
          <p:cNvPr name="TextBox 23" id="23"/>
          <p:cNvSpPr txBox="true"/>
          <p:nvPr/>
        </p:nvSpPr>
        <p:spPr>
          <a:xfrm rot="0">
            <a:off x="16438476" y="4307404"/>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a:off x="14369744" y="1813433"/>
            <a:ext cx="2722484" cy="2474921"/>
          </a:xfrm>
          <a:prstGeom prst="line">
            <a:avLst/>
          </a:prstGeom>
          <a:ln cap="flat" w="38100">
            <a:solidFill>
              <a:srgbClr val="000000"/>
            </a:solidFill>
            <a:prstDash val="sysDot"/>
            <a:headEnd type="none" len="sm" w="sm"/>
            <a:tailEnd type="arrow" len="sm" w="med"/>
          </a:ln>
        </p:spPr>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42019" y="3562894"/>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user1</a:t>
              </a:r>
            </a:p>
          </p:txBody>
        </p:sp>
      </p:grpSp>
      <p:grpSp>
        <p:nvGrpSpPr>
          <p:cNvPr name="Group 5" id="5"/>
          <p:cNvGrpSpPr/>
          <p:nvPr/>
        </p:nvGrpSpPr>
        <p:grpSpPr>
          <a:xfrm rot="0">
            <a:off x="12738163" y="1813433"/>
            <a:ext cx="1019776" cy="1749462"/>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12738163" y="1047750"/>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sp>
        <p:nvSpPr>
          <p:cNvPr name="AutoShape 9" id="9"/>
          <p:cNvSpPr/>
          <p:nvPr/>
        </p:nvSpPr>
        <p:spPr>
          <a:xfrm>
            <a:off x="2777671" y="4680720"/>
            <a:ext cx="1735332" cy="64"/>
          </a:xfrm>
          <a:prstGeom prst="line">
            <a:avLst/>
          </a:prstGeom>
          <a:ln cap="flat" w="95250">
            <a:solidFill>
              <a:srgbClr val="000000"/>
            </a:solidFill>
            <a:prstDash val="solid"/>
            <a:headEnd type="none" len="sm" w="sm"/>
            <a:tailEnd type="arrow" len="sm" w="med"/>
          </a:ln>
        </p:spPr>
      </p:sp>
      <p:grpSp>
        <p:nvGrpSpPr>
          <p:cNvPr name="Group 10" id="10"/>
          <p:cNvGrpSpPr/>
          <p:nvPr/>
        </p:nvGrpSpPr>
        <p:grpSpPr>
          <a:xfrm rot="0">
            <a:off x="4513003" y="3562958"/>
            <a:ext cx="2235652" cy="22356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3" id="13"/>
          <p:cNvGrpSpPr/>
          <p:nvPr/>
        </p:nvGrpSpPr>
        <p:grpSpPr>
          <a:xfrm rot="0">
            <a:off x="8483986" y="3562894"/>
            <a:ext cx="2235652" cy="22356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grpSp>
        <p:nvGrpSpPr>
          <p:cNvPr name="Group 16" id="16"/>
          <p:cNvGrpSpPr/>
          <p:nvPr/>
        </p:nvGrpSpPr>
        <p:grpSpPr>
          <a:xfrm rot="0">
            <a:off x="12134092" y="3562958"/>
            <a:ext cx="2235652" cy="22356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8" id="1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sp>
        <p:nvSpPr>
          <p:cNvPr name="AutoShape 19" id="19"/>
          <p:cNvSpPr/>
          <p:nvPr/>
        </p:nvSpPr>
        <p:spPr>
          <a:xfrm>
            <a:off x="6748656" y="4633032"/>
            <a:ext cx="1735332" cy="64"/>
          </a:xfrm>
          <a:prstGeom prst="line">
            <a:avLst/>
          </a:prstGeom>
          <a:ln cap="flat" w="95250">
            <a:solidFill>
              <a:srgbClr val="000000"/>
            </a:solidFill>
            <a:prstDash val="solid"/>
            <a:headEnd type="none" len="sm" w="sm"/>
            <a:tailEnd type="arrow" len="sm" w="med"/>
          </a:ln>
        </p:spPr>
      </p:sp>
      <p:sp>
        <p:nvSpPr>
          <p:cNvPr name="AutoShape 20" id="20"/>
          <p:cNvSpPr/>
          <p:nvPr/>
        </p:nvSpPr>
        <p:spPr>
          <a:xfrm>
            <a:off x="10719642" y="4585343"/>
            <a:ext cx="1735332" cy="64"/>
          </a:xfrm>
          <a:prstGeom prst="line">
            <a:avLst/>
          </a:prstGeom>
          <a:ln cap="flat" w="95250">
            <a:solidFill>
              <a:srgbClr val="000000"/>
            </a:solidFill>
            <a:prstDash val="solid"/>
            <a:headEnd type="none" len="sm" w="sm"/>
            <a:tailEnd type="arrow" len="sm" w="med"/>
          </a:ln>
        </p:spPr>
      </p:sp>
      <p:sp>
        <p:nvSpPr>
          <p:cNvPr name="AutoShape 21" id="21"/>
          <p:cNvSpPr/>
          <p:nvPr/>
        </p:nvSpPr>
        <p:spPr>
          <a:xfrm>
            <a:off x="14369746" y="4728409"/>
            <a:ext cx="1036261" cy="1853092"/>
          </a:xfrm>
          <a:prstGeom prst="line">
            <a:avLst/>
          </a:prstGeom>
          <a:ln cap="flat" w="95250">
            <a:solidFill>
              <a:srgbClr val="000000"/>
            </a:solidFill>
            <a:prstDash val="solid"/>
            <a:headEnd type="none" len="sm" w="sm"/>
            <a:tailEnd type="arrow" len="sm" w="med"/>
          </a:ln>
        </p:spPr>
      </p:sp>
      <p:sp>
        <p:nvSpPr>
          <p:cNvPr name="TextBox 22" id="22"/>
          <p:cNvSpPr txBox="true"/>
          <p:nvPr/>
        </p:nvSpPr>
        <p:spPr>
          <a:xfrm rot="0">
            <a:off x="791135" y="5817660"/>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sp>
        <p:nvSpPr>
          <p:cNvPr name="TextBox 23" id="23"/>
          <p:cNvSpPr txBox="true"/>
          <p:nvPr/>
        </p:nvSpPr>
        <p:spPr>
          <a:xfrm rot="0">
            <a:off x="16438476" y="4307404"/>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grpSp>
        <p:nvGrpSpPr>
          <p:cNvPr name="Group 24" id="24"/>
          <p:cNvGrpSpPr/>
          <p:nvPr/>
        </p:nvGrpSpPr>
        <p:grpSpPr>
          <a:xfrm rot="0">
            <a:off x="14288181" y="6581501"/>
            <a:ext cx="2235652" cy="223565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6" id="26"/>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a:t>
              </a:r>
            </a:p>
          </p:txBody>
        </p:sp>
      </p:grpSp>
      <p:sp>
        <p:nvSpPr>
          <p:cNvPr name="TextBox 27" id="27"/>
          <p:cNvSpPr txBox="true"/>
          <p:nvPr/>
        </p:nvSpPr>
        <p:spPr>
          <a:xfrm rot="0">
            <a:off x="14369746" y="8884984"/>
            <a:ext cx="1973163"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a:t>
            </a:r>
          </a:p>
        </p:txBody>
      </p:sp>
      <p:sp>
        <p:nvSpPr>
          <p:cNvPr name="AutoShape 28" id="28"/>
          <p:cNvSpPr/>
          <p:nvPr/>
        </p:nvSpPr>
        <p:spPr>
          <a:xfrm flipV="true">
            <a:off x="16438476" y="5073087"/>
            <a:ext cx="653752" cy="1117889"/>
          </a:xfrm>
          <a:prstGeom prst="line">
            <a:avLst/>
          </a:prstGeom>
          <a:ln cap="flat" w="95250">
            <a:solidFill>
              <a:srgbClr val="000000"/>
            </a:solidFill>
            <a:prstDash val="solid"/>
            <a:headEnd type="none" len="sm" w="sm"/>
            <a:tailEnd type="arrow" len="sm" w="med"/>
          </a:ln>
        </p:spPr>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61827" y="3923142"/>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user1</a:t>
              </a:r>
            </a:p>
          </p:txBody>
        </p:sp>
      </p:grpSp>
      <p:sp>
        <p:nvSpPr>
          <p:cNvPr name="AutoShape 5" id="5"/>
          <p:cNvSpPr/>
          <p:nvPr/>
        </p:nvSpPr>
        <p:spPr>
          <a:xfrm>
            <a:off x="2497478" y="5040968"/>
            <a:ext cx="1134919" cy="64"/>
          </a:xfrm>
          <a:prstGeom prst="line">
            <a:avLst/>
          </a:prstGeom>
          <a:ln cap="flat" w="95250">
            <a:solidFill>
              <a:srgbClr val="000000"/>
            </a:solidFill>
            <a:prstDash val="solid"/>
            <a:headEnd type="none" len="sm" w="sm"/>
            <a:tailEnd type="arrow" len="sm" w="med"/>
          </a:ln>
        </p:spPr>
      </p:sp>
      <p:grpSp>
        <p:nvGrpSpPr>
          <p:cNvPr name="Group 6" id="6"/>
          <p:cNvGrpSpPr/>
          <p:nvPr/>
        </p:nvGrpSpPr>
        <p:grpSpPr>
          <a:xfrm rot="0">
            <a:off x="3632397" y="3923206"/>
            <a:ext cx="2235652" cy="22356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9" id="9"/>
          <p:cNvGrpSpPr/>
          <p:nvPr/>
        </p:nvGrpSpPr>
        <p:grpSpPr>
          <a:xfrm rot="0">
            <a:off x="7001524" y="3827765"/>
            <a:ext cx="2235652" cy="22356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grpSp>
        <p:nvGrpSpPr>
          <p:cNvPr name="Group 12" id="12"/>
          <p:cNvGrpSpPr/>
          <p:nvPr/>
        </p:nvGrpSpPr>
        <p:grpSpPr>
          <a:xfrm rot="0">
            <a:off x="10370651" y="3827765"/>
            <a:ext cx="2235652" cy="223565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user3</a:t>
              </a:r>
            </a:p>
          </p:txBody>
        </p:sp>
      </p:grpSp>
      <p:sp>
        <p:nvSpPr>
          <p:cNvPr name="AutoShape 15" id="15"/>
          <p:cNvSpPr/>
          <p:nvPr/>
        </p:nvSpPr>
        <p:spPr>
          <a:xfrm>
            <a:off x="9237176" y="4945591"/>
            <a:ext cx="1133475" cy="0"/>
          </a:xfrm>
          <a:prstGeom prst="line">
            <a:avLst/>
          </a:prstGeom>
          <a:ln cap="flat" w="95250">
            <a:solidFill>
              <a:srgbClr val="000000"/>
            </a:solidFill>
            <a:prstDash val="solid"/>
            <a:headEnd type="none" len="sm" w="sm"/>
            <a:tailEnd type="arrow" len="sm" w="med"/>
          </a:ln>
        </p:spPr>
      </p:sp>
      <p:sp>
        <p:nvSpPr>
          <p:cNvPr name="AutoShape 16" id="16"/>
          <p:cNvSpPr/>
          <p:nvPr/>
        </p:nvSpPr>
        <p:spPr>
          <a:xfrm>
            <a:off x="12606302" y="5041032"/>
            <a:ext cx="1036261" cy="0"/>
          </a:xfrm>
          <a:prstGeom prst="line">
            <a:avLst/>
          </a:prstGeom>
          <a:ln cap="flat" w="95250">
            <a:solidFill>
              <a:srgbClr val="000000"/>
            </a:solidFill>
            <a:prstDash val="solid"/>
            <a:headEnd type="none" len="sm" w="sm"/>
            <a:tailEnd type="arrow" len="sm" w="med"/>
          </a:ln>
        </p:spPr>
      </p:sp>
      <p:sp>
        <p:nvSpPr>
          <p:cNvPr name="TextBox 17" id="17"/>
          <p:cNvSpPr txBox="true"/>
          <p:nvPr/>
        </p:nvSpPr>
        <p:spPr>
          <a:xfrm rot="0">
            <a:off x="510943" y="6177908"/>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grpSp>
        <p:nvGrpSpPr>
          <p:cNvPr name="Group 18" id="18"/>
          <p:cNvGrpSpPr/>
          <p:nvPr/>
        </p:nvGrpSpPr>
        <p:grpSpPr>
          <a:xfrm rot="0">
            <a:off x="13642563" y="3923206"/>
            <a:ext cx="2235652" cy="22356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20" id="20"/>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a:t>
              </a:r>
            </a:p>
          </p:txBody>
        </p:sp>
      </p:grpSp>
      <p:sp>
        <p:nvSpPr>
          <p:cNvPr name="AutoShape 21" id="21"/>
          <p:cNvSpPr/>
          <p:nvPr/>
        </p:nvSpPr>
        <p:spPr>
          <a:xfrm>
            <a:off x="15878215" y="5040968"/>
            <a:ext cx="1036261" cy="0"/>
          </a:xfrm>
          <a:prstGeom prst="line">
            <a:avLst/>
          </a:prstGeom>
          <a:ln cap="flat" w="95250">
            <a:solidFill>
              <a:srgbClr val="000000"/>
            </a:solidFill>
            <a:prstDash val="solid"/>
            <a:headEnd type="none" len="sm" w="sm"/>
            <a:tailEnd type="arrow" len="sm" w="med"/>
          </a:ln>
        </p:spPr>
      </p:sp>
      <p:sp>
        <p:nvSpPr>
          <p:cNvPr name="AutoShape 22" id="22"/>
          <p:cNvSpPr/>
          <p:nvPr/>
        </p:nvSpPr>
        <p:spPr>
          <a:xfrm>
            <a:off x="5866602" y="4993216"/>
            <a:ext cx="1134919" cy="64"/>
          </a:xfrm>
          <a:prstGeom prst="line">
            <a:avLst/>
          </a:prstGeom>
          <a:ln cap="flat" w="95250">
            <a:solidFill>
              <a:srgbClr val="000000"/>
            </a:solidFill>
            <a:prstDash val="solid"/>
            <a:headEnd type="none" len="sm" w="sm"/>
            <a:tailEnd type="arrow" len="sm" w="med"/>
          </a:ln>
        </p:spPr>
      </p:sp>
      <p:sp>
        <p:nvSpPr>
          <p:cNvPr name="TextBox 23" id="23"/>
          <p:cNvSpPr txBox="true"/>
          <p:nvPr/>
        </p:nvSpPr>
        <p:spPr>
          <a:xfrm rot="0">
            <a:off x="16980495" y="461990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3302205" y="2187713"/>
            <a:ext cx="11683589" cy="5911575"/>
            <a:chOff x="0" y="0"/>
            <a:chExt cx="3497846" cy="1769814"/>
          </a:xfrm>
        </p:grpSpPr>
        <p:sp>
          <p:nvSpPr>
            <p:cNvPr name="Freeform 3" id="3"/>
            <p:cNvSpPr/>
            <p:nvPr/>
          </p:nvSpPr>
          <p:spPr>
            <a:xfrm flipH="false" flipV="false" rot="0">
              <a:off x="0" y="0"/>
              <a:ext cx="3497846" cy="1769814"/>
            </a:xfrm>
            <a:custGeom>
              <a:avLst/>
              <a:gdLst/>
              <a:ahLst/>
              <a:cxnLst/>
              <a:rect r="r" b="b" t="t" l="l"/>
              <a:pathLst>
                <a:path h="1769814" w="3497846">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name="Freeform 4" id="4"/>
          <p:cNvSpPr/>
          <p:nvPr/>
        </p:nvSpPr>
        <p:spPr>
          <a:xfrm flipH="false" flipV="false" rot="7845975">
            <a:off x="-601684" y="-808820"/>
            <a:ext cx="2764334" cy="4275801"/>
          </a:xfrm>
          <a:custGeom>
            <a:avLst/>
            <a:gdLst/>
            <a:ahLst/>
            <a:cxnLst/>
            <a:rect r="r" b="b" t="t" l="l"/>
            <a:pathLst>
              <a:path h="4275801" w="2764334">
                <a:moveTo>
                  <a:pt x="0" y="0"/>
                </a:moveTo>
                <a:lnTo>
                  <a:pt x="2764334" y="0"/>
                </a:lnTo>
                <a:lnTo>
                  <a:pt x="2764334" y="4275800"/>
                </a:lnTo>
                <a:lnTo>
                  <a:pt x="0" y="4275800"/>
                </a:lnTo>
                <a:lnTo>
                  <a:pt x="0" y="0"/>
                </a:lnTo>
                <a:close/>
              </a:path>
            </a:pathLst>
          </a:custGeom>
          <a:blipFill>
            <a:blip r:embed="rId2"/>
            <a:stretch>
              <a:fillRect l="0" t="0" r="0" b="0"/>
            </a:stretch>
          </a:blipFill>
        </p:spPr>
      </p:sp>
      <p:sp>
        <p:nvSpPr>
          <p:cNvPr name="Freeform 5" id="5"/>
          <p:cNvSpPr/>
          <p:nvPr/>
        </p:nvSpPr>
        <p:spPr>
          <a:xfrm flipH="false" flipV="false" rot="0">
            <a:off x="-3493224" y="3532874"/>
            <a:ext cx="5649090" cy="5964452"/>
          </a:xfrm>
          <a:custGeom>
            <a:avLst/>
            <a:gdLst/>
            <a:ahLst/>
            <a:cxnLst/>
            <a:rect r="r" b="b" t="t" l="l"/>
            <a:pathLst>
              <a:path h="5964452" w="5649090">
                <a:moveTo>
                  <a:pt x="0" y="0"/>
                </a:moveTo>
                <a:lnTo>
                  <a:pt x="5649089" y="0"/>
                </a:lnTo>
                <a:lnTo>
                  <a:pt x="5649089" y="5964452"/>
                </a:lnTo>
                <a:lnTo>
                  <a:pt x="0" y="5964452"/>
                </a:lnTo>
                <a:lnTo>
                  <a:pt x="0" y="0"/>
                </a:lnTo>
                <a:close/>
              </a:path>
            </a:pathLst>
          </a:custGeom>
          <a:blipFill>
            <a:blip r:embed="rId3"/>
            <a:stretch>
              <a:fillRect l="0" t="0" r="0" b="0"/>
            </a:stretch>
          </a:blipFill>
        </p:spPr>
      </p:sp>
      <p:sp>
        <p:nvSpPr>
          <p:cNvPr name="Freeform 6" id="6"/>
          <p:cNvSpPr/>
          <p:nvPr/>
        </p:nvSpPr>
        <p:spPr>
          <a:xfrm flipH="true" flipV="false" rot="0">
            <a:off x="14241040" y="4829598"/>
            <a:ext cx="5302964" cy="8229600"/>
          </a:xfrm>
          <a:custGeom>
            <a:avLst/>
            <a:gdLst/>
            <a:ahLst/>
            <a:cxnLst/>
            <a:rect r="r" b="b" t="t" l="l"/>
            <a:pathLst>
              <a:path h="8229600" w="5302964">
                <a:moveTo>
                  <a:pt x="5302964" y="0"/>
                </a:moveTo>
                <a:lnTo>
                  <a:pt x="0" y="0"/>
                </a:lnTo>
                <a:lnTo>
                  <a:pt x="0" y="8229600"/>
                </a:lnTo>
                <a:lnTo>
                  <a:pt x="5302964" y="8229600"/>
                </a:lnTo>
                <a:lnTo>
                  <a:pt x="5302964" y="0"/>
                </a:lnTo>
                <a:close/>
              </a:path>
            </a:pathLst>
          </a:custGeom>
          <a:blipFill>
            <a:blip r:embed="rId4"/>
            <a:stretch>
              <a:fillRect l="0" t="0" r="0" b="0"/>
            </a:stretch>
          </a:blipFill>
        </p:spPr>
      </p:sp>
      <p:sp>
        <p:nvSpPr>
          <p:cNvPr name="TextBox 7" id="7"/>
          <p:cNvSpPr txBox="true"/>
          <p:nvPr/>
        </p:nvSpPr>
        <p:spPr>
          <a:xfrm rot="0">
            <a:off x="4046960" y="3762375"/>
            <a:ext cx="10194080" cy="2752725"/>
          </a:xfrm>
          <a:prstGeom prst="rect">
            <a:avLst/>
          </a:prstGeom>
        </p:spPr>
        <p:txBody>
          <a:bodyPr anchor="t" rtlCol="false" tIns="0" lIns="0" bIns="0" rIns="0">
            <a:spAutoFit/>
          </a:bodyPr>
          <a:lstStyle/>
          <a:p>
            <a:pPr algn="ctr">
              <a:lnSpc>
                <a:spcPts val="10800"/>
              </a:lnSpc>
            </a:pPr>
            <a:r>
              <a:rPr lang="en-US" sz="9000" spc="288">
                <a:solidFill>
                  <a:srgbClr val="000000"/>
                </a:solidFill>
                <a:latin typeface="Lato Heavy"/>
                <a:ea typeface="Lato Heavy"/>
                <a:cs typeface="Lato Heavy"/>
                <a:sym typeface="Lato Heavy"/>
              </a:rPr>
              <a:t>HOW CAN WE ADD FRIENDS</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4521784"/>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grpSp>
        <p:nvGrpSpPr>
          <p:cNvPr name="Group 5" id="5"/>
          <p:cNvGrpSpPr/>
          <p:nvPr/>
        </p:nvGrpSpPr>
        <p:grpSpPr>
          <a:xfrm rot="0">
            <a:off x="2043808" y="2680347"/>
            <a:ext cx="1019776" cy="1749462"/>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1848992" y="1914664"/>
            <a:ext cx="141714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ptr2</a:t>
            </a:r>
          </a:p>
        </p:txBody>
      </p:sp>
      <p:sp>
        <p:nvSpPr>
          <p:cNvPr name="AutoShape 9" id="9"/>
          <p:cNvSpPr/>
          <p:nvPr/>
        </p:nvSpPr>
        <p:spPr>
          <a:xfrm>
            <a:off x="3264352" y="5639610"/>
            <a:ext cx="1735332" cy="64"/>
          </a:xfrm>
          <a:prstGeom prst="line">
            <a:avLst/>
          </a:prstGeom>
          <a:ln cap="flat" w="95250">
            <a:solidFill>
              <a:srgbClr val="000000"/>
            </a:solidFill>
            <a:prstDash val="solid"/>
            <a:headEnd type="none" len="sm" w="sm"/>
            <a:tailEnd type="arrow" len="sm" w="med"/>
          </a:ln>
        </p:spPr>
      </p:sp>
      <p:grpSp>
        <p:nvGrpSpPr>
          <p:cNvPr name="Group 10" id="10"/>
          <p:cNvGrpSpPr/>
          <p:nvPr/>
        </p:nvGrpSpPr>
        <p:grpSpPr>
          <a:xfrm rot="0">
            <a:off x="4999684" y="4521848"/>
            <a:ext cx="2235652" cy="22356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3" id="13"/>
          <p:cNvGrpSpPr/>
          <p:nvPr/>
        </p:nvGrpSpPr>
        <p:grpSpPr>
          <a:xfrm rot="0">
            <a:off x="8970667" y="4521784"/>
            <a:ext cx="2235652" cy="22356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6" id="16"/>
          <p:cNvGrpSpPr/>
          <p:nvPr/>
        </p:nvGrpSpPr>
        <p:grpSpPr>
          <a:xfrm rot="0">
            <a:off x="12947912" y="4426407"/>
            <a:ext cx="2235652" cy="22356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8" id="1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9" id="19"/>
          <p:cNvSpPr/>
          <p:nvPr/>
        </p:nvSpPr>
        <p:spPr>
          <a:xfrm>
            <a:off x="7235337" y="5591922"/>
            <a:ext cx="1735332" cy="64"/>
          </a:xfrm>
          <a:prstGeom prst="line">
            <a:avLst/>
          </a:prstGeom>
          <a:ln cap="flat" w="95250">
            <a:solidFill>
              <a:srgbClr val="000000"/>
            </a:solidFill>
            <a:prstDash val="solid"/>
            <a:headEnd type="none" len="sm" w="sm"/>
            <a:tailEnd type="arrow" len="sm" w="med"/>
          </a:ln>
        </p:spPr>
      </p:sp>
      <p:sp>
        <p:nvSpPr>
          <p:cNvPr name="AutoShape 20" id="20"/>
          <p:cNvSpPr/>
          <p:nvPr/>
        </p:nvSpPr>
        <p:spPr>
          <a:xfrm>
            <a:off x="11206322" y="5544233"/>
            <a:ext cx="1735332" cy="64"/>
          </a:xfrm>
          <a:prstGeom prst="line">
            <a:avLst/>
          </a:prstGeom>
          <a:ln cap="flat" w="95250">
            <a:solidFill>
              <a:srgbClr val="000000"/>
            </a:solidFill>
            <a:prstDash val="solid"/>
            <a:headEnd type="none" len="sm" w="sm"/>
            <a:tailEnd type="arrow" len="sm" w="med"/>
          </a:ln>
        </p:spPr>
      </p:sp>
      <p:sp>
        <p:nvSpPr>
          <p:cNvPr name="AutoShape 21" id="21"/>
          <p:cNvSpPr/>
          <p:nvPr/>
        </p:nvSpPr>
        <p:spPr>
          <a:xfrm>
            <a:off x="15189823" y="5639642"/>
            <a:ext cx="1735332" cy="64"/>
          </a:xfrm>
          <a:prstGeom prst="line">
            <a:avLst/>
          </a:prstGeom>
          <a:ln cap="flat" w="95250">
            <a:solidFill>
              <a:srgbClr val="000000"/>
            </a:solidFill>
            <a:prstDash val="solid"/>
            <a:headEnd type="none" len="sm" w="sm"/>
            <a:tailEnd type="arrow" len="sm" w="med"/>
          </a:ln>
        </p:spPr>
      </p:sp>
      <p:sp>
        <p:nvSpPr>
          <p:cNvPr name="TextBox 22" id="22"/>
          <p:cNvSpPr txBox="true"/>
          <p:nvPr/>
        </p:nvSpPr>
        <p:spPr>
          <a:xfrm rot="0">
            <a:off x="1277816" y="6776550"/>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sp>
        <p:nvSpPr>
          <p:cNvPr name="TextBox 23" id="23"/>
          <p:cNvSpPr txBox="true"/>
          <p:nvPr/>
        </p:nvSpPr>
        <p:spPr>
          <a:xfrm rot="0">
            <a:off x="16925156" y="5266294"/>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TextBox 24" id="24"/>
          <p:cNvSpPr txBox="true"/>
          <p:nvPr/>
        </p:nvSpPr>
        <p:spPr>
          <a:xfrm rot="0">
            <a:off x="6515984" y="263017"/>
            <a:ext cx="611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Adding friends</a:t>
            </a:r>
          </a:p>
        </p:txBody>
      </p:sp>
      <p:grpSp>
        <p:nvGrpSpPr>
          <p:cNvPr name="Group 25" id="25"/>
          <p:cNvGrpSpPr/>
          <p:nvPr/>
        </p:nvGrpSpPr>
        <p:grpSpPr>
          <a:xfrm rot="0">
            <a:off x="416094" y="2775724"/>
            <a:ext cx="1019776" cy="1749462"/>
            <a:chOff x="0" y="0"/>
            <a:chExt cx="473788" cy="812800"/>
          </a:xfrm>
        </p:grpSpPr>
        <p:sp>
          <p:nvSpPr>
            <p:cNvPr name="Freeform 26" id="2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7" id="2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8" id="28"/>
          <p:cNvSpPr txBox="true"/>
          <p:nvPr/>
        </p:nvSpPr>
        <p:spPr>
          <a:xfrm rot="0">
            <a:off x="282797" y="2010041"/>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TextBox 29" id="29"/>
          <p:cNvSpPr txBox="true"/>
          <p:nvPr/>
        </p:nvSpPr>
        <p:spPr>
          <a:xfrm rot="0">
            <a:off x="0" y="8492617"/>
            <a:ext cx="1789771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Making Rajib and soma friend</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4521784"/>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grpSp>
        <p:nvGrpSpPr>
          <p:cNvPr name="Group 5" id="5"/>
          <p:cNvGrpSpPr/>
          <p:nvPr/>
        </p:nvGrpSpPr>
        <p:grpSpPr>
          <a:xfrm rot="0">
            <a:off x="2043808" y="2680347"/>
            <a:ext cx="1019776" cy="1749462"/>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1848992" y="1914664"/>
            <a:ext cx="141714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ptr2</a:t>
            </a:r>
          </a:p>
        </p:txBody>
      </p:sp>
      <p:sp>
        <p:nvSpPr>
          <p:cNvPr name="AutoShape 9" id="9"/>
          <p:cNvSpPr/>
          <p:nvPr/>
        </p:nvSpPr>
        <p:spPr>
          <a:xfrm>
            <a:off x="3264352" y="5639610"/>
            <a:ext cx="1735332" cy="64"/>
          </a:xfrm>
          <a:prstGeom prst="line">
            <a:avLst/>
          </a:prstGeom>
          <a:ln cap="flat" w="95250">
            <a:solidFill>
              <a:srgbClr val="000000"/>
            </a:solidFill>
            <a:prstDash val="solid"/>
            <a:headEnd type="none" len="sm" w="sm"/>
            <a:tailEnd type="arrow" len="sm" w="med"/>
          </a:ln>
        </p:spPr>
      </p:sp>
      <p:grpSp>
        <p:nvGrpSpPr>
          <p:cNvPr name="Group 10" id="10"/>
          <p:cNvGrpSpPr/>
          <p:nvPr/>
        </p:nvGrpSpPr>
        <p:grpSpPr>
          <a:xfrm rot="0">
            <a:off x="4999684" y="4521848"/>
            <a:ext cx="2235652" cy="22356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3" id="13"/>
          <p:cNvGrpSpPr/>
          <p:nvPr/>
        </p:nvGrpSpPr>
        <p:grpSpPr>
          <a:xfrm rot="0">
            <a:off x="8970667" y="4521784"/>
            <a:ext cx="2235652" cy="22356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6" id="16"/>
          <p:cNvGrpSpPr/>
          <p:nvPr/>
        </p:nvGrpSpPr>
        <p:grpSpPr>
          <a:xfrm rot="0">
            <a:off x="12947912" y="4426407"/>
            <a:ext cx="2235652" cy="22356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8" id="1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9" id="19"/>
          <p:cNvSpPr/>
          <p:nvPr/>
        </p:nvSpPr>
        <p:spPr>
          <a:xfrm>
            <a:off x="7235337" y="5591922"/>
            <a:ext cx="1735332" cy="64"/>
          </a:xfrm>
          <a:prstGeom prst="line">
            <a:avLst/>
          </a:prstGeom>
          <a:ln cap="flat" w="95250">
            <a:solidFill>
              <a:srgbClr val="000000"/>
            </a:solidFill>
            <a:prstDash val="solid"/>
            <a:headEnd type="none" len="sm" w="sm"/>
            <a:tailEnd type="arrow" len="sm" w="med"/>
          </a:ln>
        </p:spPr>
      </p:sp>
      <p:sp>
        <p:nvSpPr>
          <p:cNvPr name="AutoShape 20" id="20"/>
          <p:cNvSpPr/>
          <p:nvPr/>
        </p:nvSpPr>
        <p:spPr>
          <a:xfrm>
            <a:off x="11206322" y="5544233"/>
            <a:ext cx="1735332" cy="64"/>
          </a:xfrm>
          <a:prstGeom prst="line">
            <a:avLst/>
          </a:prstGeom>
          <a:ln cap="flat" w="95250">
            <a:solidFill>
              <a:srgbClr val="000000"/>
            </a:solidFill>
            <a:prstDash val="solid"/>
            <a:headEnd type="none" len="sm" w="sm"/>
            <a:tailEnd type="arrow" len="sm" w="med"/>
          </a:ln>
        </p:spPr>
      </p:sp>
      <p:sp>
        <p:nvSpPr>
          <p:cNvPr name="AutoShape 21" id="21"/>
          <p:cNvSpPr/>
          <p:nvPr/>
        </p:nvSpPr>
        <p:spPr>
          <a:xfrm>
            <a:off x="15189823" y="5639642"/>
            <a:ext cx="1735332" cy="64"/>
          </a:xfrm>
          <a:prstGeom prst="line">
            <a:avLst/>
          </a:prstGeom>
          <a:ln cap="flat" w="95250">
            <a:solidFill>
              <a:srgbClr val="000000"/>
            </a:solidFill>
            <a:prstDash val="solid"/>
            <a:headEnd type="none" len="sm" w="sm"/>
            <a:tailEnd type="arrow" len="sm" w="med"/>
          </a:ln>
        </p:spPr>
      </p:sp>
      <p:sp>
        <p:nvSpPr>
          <p:cNvPr name="TextBox 22" id="22"/>
          <p:cNvSpPr txBox="true"/>
          <p:nvPr/>
        </p:nvSpPr>
        <p:spPr>
          <a:xfrm rot="0">
            <a:off x="1277816" y="6776550"/>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sp>
        <p:nvSpPr>
          <p:cNvPr name="TextBox 23" id="23"/>
          <p:cNvSpPr txBox="true"/>
          <p:nvPr/>
        </p:nvSpPr>
        <p:spPr>
          <a:xfrm rot="0">
            <a:off x="16925156" y="5266294"/>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TextBox 24" id="24"/>
          <p:cNvSpPr txBox="true"/>
          <p:nvPr/>
        </p:nvSpPr>
        <p:spPr>
          <a:xfrm rot="0">
            <a:off x="6515984" y="263017"/>
            <a:ext cx="611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Adding friends</a:t>
            </a:r>
          </a:p>
        </p:txBody>
      </p:sp>
      <p:grpSp>
        <p:nvGrpSpPr>
          <p:cNvPr name="Group 25" id="25"/>
          <p:cNvGrpSpPr/>
          <p:nvPr/>
        </p:nvGrpSpPr>
        <p:grpSpPr>
          <a:xfrm rot="0">
            <a:off x="416094" y="2775724"/>
            <a:ext cx="1019776" cy="1749462"/>
            <a:chOff x="0" y="0"/>
            <a:chExt cx="473788" cy="812800"/>
          </a:xfrm>
        </p:grpSpPr>
        <p:sp>
          <p:nvSpPr>
            <p:cNvPr name="Freeform 26" id="2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7" id="2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8" id="28"/>
          <p:cNvSpPr txBox="true"/>
          <p:nvPr/>
        </p:nvSpPr>
        <p:spPr>
          <a:xfrm rot="0">
            <a:off x="282797" y="2010041"/>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TextBox 29" id="29"/>
          <p:cNvSpPr txBox="true"/>
          <p:nvPr/>
        </p:nvSpPr>
        <p:spPr>
          <a:xfrm rot="0">
            <a:off x="0" y="8492617"/>
            <a:ext cx="1789771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Making Rajib and soma friend</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4518383"/>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grpSp>
        <p:nvGrpSpPr>
          <p:cNvPr name="Group 5" id="5"/>
          <p:cNvGrpSpPr/>
          <p:nvPr/>
        </p:nvGrpSpPr>
        <p:grpSpPr>
          <a:xfrm rot="0">
            <a:off x="5603755" y="2772323"/>
            <a:ext cx="1019776" cy="1749462"/>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5408939" y="2006640"/>
            <a:ext cx="141714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ptr2</a:t>
            </a:r>
          </a:p>
        </p:txBody>
      </p:sp>
      <p:sp>
        <p:nvSpPr>
          <p:cNvPr name="AutoShape 9" id="9"/>
          <p:cNvSpPr/>
          <p:nvPr/>
        </p:nvSpPr>
        <p:spPr>
          <a:xfrm>
            <a:off x="3264352" y="5636209"/>
            <a:ext cx="1735332" cy="3464"/>
          </a:xfrm>
          <a:prstGeom prst="line">
            <a:avLst/>
          </a:prstGeom>
          <a:ln cap="flat" w="95250">
            <a:solidFill>
              <a:srgbClr val="000000"/>
            </a:solidFill>
            <a:prstDash val="solid"/>
            <a:headEnd type="none" len="sm" w="sm"/>
            <a:tailEnd type="arrow" len="sm" w="med"/>
          </a:ln>
        </p:spPr>
      </p:sp>
      <p:grpSp>
        <p:nvGrpSpPr>
          <p:cNvPr name="Group 10" id="10"/>
          <p:cNvGrpSpPr/>
          <p:nvPr/>
        </p:nvGrpSpPr>
        <p:grpSpPr>
          <a:xfrm rot="0">
            <a:off x="4999684" y="4521848"/>
            <a:ext cx="2235652" cy="22356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3" id="13"/>
          <p:cNvGrpSpPr/>
          <p:nvPr/>
        </p:nvGrpSpPr>
        <p:grpSpPr>
          <a:xfrm rot="0">
            <a:off x="8970667" y="4521784"/>
            <a:ext cx="2235652" cy="22356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6" id="16"/>
          <p:cNvGrpSpPr/>
          <p:nvPr/>
        </p:nvGrpSpPr>
        <p:grpSpPr>
          <a:xfrm rot="0">
            <a:off x="12947912" y="4426407"/>
            <a:ext cx="2235652" cy="22356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8" id="1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9" id="19"/>
          <p:cNvSpPr/>
          <p:nvPr/>
        </p:nvSpPr>
        <p:spPr>
          <a:xfrm>
            <a:off x="7235337" y="5591922"/>
            <a:ext cx="1735332" cy="64"/>
          </a:xfrm>
          <a:prstGeom prst="line">
            <a:avLst/>
          </a:prstGeom>
          <a:ln cap="flat" w="95250">
            <a:solidFill>
              <a:srgbClr val="000000"/>
            </a:solidFill>
            <a:prstDash val="solid"/>
            <a:headEnd type="none" len="sm" w="sm"/>
            <a:tailEnd type="arrow" len="sm" w="med"/>
          </a:ln>
        </p:spPr>
      </p:sp>
      <p:sp>
        <p:nvSpPr>
          <p:cNvPr name="AutoShape 20" id="20"/>
          <p:cNvSpPr/>
          <p:nvPr/>
        </p:nvSpPr>
        <p:spPr>
          <a:xfrm>
            <a:off x="11206322" y="5544233"/>
            <a:ext cx="1735332" cy="64"/>
          </a:xfrm>
          <a:prstGeom prst="line">
            <a:avLst/>
          </a:prstGeom>
          <a:ln cap="flat" w="95250">
            <a:solidFill>
              <a:srgbClr val="000000"/>
            </a:solidFill>
            <a:prstDash val="solid"/>
            <a:headEnd type="none" len="sm" w="sm"/>
            <a:tailEnd type="arrow" len="sm" w="med"/>
          </a:ln>
        </p:spPr>
      </p:sp>
      <p:sp>
        <p:nvSpPr>
          <p:cNvPr name="AutoShape 21" id="21"/>
          <p:cNvSpPr/>
          <p:nvPr/>
        </p:nvSpPr>
        <p:spPr>
          <a:xfrm>
            <a:off x="15189823" y="5639642"/>
            <a:ext cx="1735332" cy="64"/>
          </a:xfrm>
          <a:prstGeom prst="line">
            <a:avLst/>
          </a:prstGeom>
          <a:ln cap="flat" w="95250">
            <a:solidFill>
              <a:srgbClr val="000000"/>
            </a:solidFill>
            <a:prstDash val="solid"/>
            <a:headEnd type="none" len="sm" w="sm"/>
            <a:tailEnd type="arrow" len="sm" w="med"/>
          </a:ln>
        </p:spPr>
      </p:sp>
      <p:sp>
        <p:nvSpPr>
          <p:cNvPr name="TextBox 22" id="22"/>
          <p:cNvSpPr txBox="true"/>
          <p:nvPr/>
        </p:nvSpPr>
        <p:spPr>
          <a:xfrm rot="0">
            <a:off x="1277816" y="6776550"/>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sp>
        <p:nvSpPr>
          <p:cNvPr name="TextBox 23" id="23"/>
          <p:cNvSpPr txBox="true"/>
          <p:nvPr/>
        </p:nvSpPr>
        <p:spPr>
          <a:xfrm rot="0">
            <a:off x="16925156" y="5266294"/>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TextBox 24" id="24"/>
          <p:cNvSpPr txBox="true"/>
          <p:nvPr/>
        </p:nvSpPr>
        <p:spPr>
          <a:xfrm rot="0">
            <a:off x="6515984" y="263017"/>
            <a:ext cx="611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Adding friends</a:t>
            </a:r>
          </a:p>
        </p:txBody>
      </p:sp>
      <p:grpSp>
        <p:nvGrpSpPr>
          <p:cNvPr name="Group 25" id="25"/>
          <p:cNvGrpSpPr/>
          <p:nvPr/>
        </p:nvGrpSpPr>
        <p:grpSpPr>
          <a:xfrm rot="0">
            <a:off x="1636638" y="2772323"/>
            <a:ext cx="1019776" cy="1749462"/>
            <a:chOff x="0" y="0"/>
            <a:chExt cx="473788" cy="812800"/>
          </a:xfrm>
        </p:grpSpPr>
        <p:sp>
          <p:nvSpPr>
            <p:cNvPr name="Freeform 26" id="2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7" id="2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8" id="28"/>
          <p:cNvSpPr txBox="true"/>
          <p:nvPr/>
        </p:nvSpPr>
        <p:spPr>
          <a:xfrm rot="0">
            <a:off x="1503340" y="200664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TextBox 29" id="29"/>
          <p:cNvSpPr txBox="true"/>
          <p:nvPr/>
        </p:nvSpPr>
        <p:spPr>
          <a:xfrm rot="0">
            <a:off x="0" y="8492617"/>
            <a:ext cx="1789771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Making Rajib and soma friend</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4521784"/>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grpSp>
        <p:nvGrpSpPr>
          <p:cNvPr name="Group 5" id="5"/>
          <p:cNvGrpSpPr/>
          <p:nvPr/>
        </p:nvGrpSpPr>
        <p:grpSpPr>
          <a:xfrm rot="0">
            <a:off x="9524193" y="2772323"/>
            <a:ext cx="1019776" cy="1749462"/>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9329377" y="2006640"/>
            <a:ext cx="141714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ptr2</a:t>
            </a:r>
          </a:p>
        </p:txBody>
      </p:sp>
      <p:sp>
        <p:nvSpPr>
          <p:cNvPr name="AutoShape 9" id="9"/>
          <p:cNvSpPr/>
          <p:nvPr/>
        </p:nvSpPr>
        <p:spPr>
          <a:xfrm>
            <a:off x="3264352" y="5639610"/>
            <a:ext cx="1735332" cy="64"/>
          </a:xfrm>
          <a:prstGeom prst="line">
            <a:avLst/>
          </a:prstGeom>
          <a:ln cap="flat" w="95250">
            <a:solidFill>
              <a:srgbClr val="000000"/>
            </a:solidFill>
            <a:prstDash val="solid"/>
            <a:headEnd type="none" len="sm" w="sm"/>
            <a:tailEnd type="arrow" len="sm" w="med"/>
          </a:ln>
        </p:spPr>
      </p:sp>
      <p:grpSp>
        <p:nvGrpSpPr>
          <p:cNvPr name="Group 10" id="10"/>
          <p:cNvGrpSpPr/>
          <p:nvPr/>
        </p:nvGrpSpPr>
        <p:grpSpPr>
          <a:xfrm rot="0">
            <a:off x="4999684" y="4521848"/>
            <a:ext cx="2235652" cy="22356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3" id="13"/>
          <p:cNvGrpSpPr/>
          <p:nvPr/>
        </p:nvGrpSpPr>
        <p:grpSpPr>
          <a:xfrm rot="0">
            <a:off x="8970667" y="4521784"/>
            <a:ext cx="2235652" cy="22356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6" id="16"/>
          <p:cNvGrpSpPr/>
          <p:nvPr/>
        </p:nvGrpSpPr>
        <p:grpSpPr>
          <a:xfrm rot="0">
            <a:off x="12947912" y="4426407"/>
            <a:ext cx="2235652" cy="22356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8" id="1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9" id="19"/>
          <p:cNvSpPr/>
          <p:nvPr/>
        </p:nvSpPr>
        <p:spPr>
          <a:xfrm>
            <a:off x="7235337" y="5591922"/>
            <a:ext cx="1735332" cy="64"/>
          </a:xfrm>
          <a:prstGeom prst="line">
            <a:avLst/>
          </a:prstGeom>
          <a:ln cap="flat" w="95250">
            <a:solidFill>
              <a:srgbClr val="000000"/>
            </a:solidFill>
            <a:prstDash val="solid"/>
            <a:headEnd type="none" len="sm" w="sm"/>
            <a:tailEnd type="arrow" len="sm" w="med"/>
          </a:ln>
        </p:spPr>
      </p:sp>
      <p:sp>
        <p:nvSpPr>
          <p:cNvPr name="AutoShape 20" id="20"/>
          <p:cNvSpPr/>
          <p:nvPr/>
        </p:nvSpPr>
        <p:spPr>
          <a:xfrm>
            <a:off x="11206322" y="5544233"/>
            <a:ext cx="1735332" cy="64"/>
          </a:xfrm>
          <a:prstGeom prst="line">
            <a:avLst/>
          </a:prstGeom>
          <a:ln cap="flat" w="95250">
            <a:solidFill>
              <a:srgbClr val="000000"/>
            </a:solidFill>
            <a:prstDash val="solid"/>
            <a:headEnd type="none" len="sm" w="sm"/>
            <a:tailEnd type="arrow" len="sm" w="med"/>
          </a:ln>
        </p:spPr>
      </p:sp>
      <p:sp>
        <p:nvSpPr>
          <p:cNvPr name="AutoShape 21" id="21"/>
          <p:cNvSpPr/>
          <p:nvPr/>
        </p:nvSpPr>
        <p:spPr>
          <a:xfrm>
            <a:off x="15189823" y="5639642"/>
            <a:ext cx="1735332" cy="64"/>
          </a:xfrm>
          <a:prstGeom prst="line">
            <a:avLst/>
          </a:prstGeom>
          <a:ln cap="flat" w="95250">
            <a:solidFill>
              <a:srgbClr val="000000"/>
            </a:solidFill>
            <a:prstDash val="solid"/>
            <a:headEnd type="none" len="sm" w="sm"/>
            <a:tailEnd type="arrow" len="sm" w="med"/>
          </a:ln>
        </p:spPr>
      </p:sp>
      <p:sp>
        <p:nvSpPr>
          <p:cNvPr name="TextBox 22" id="22"/>
          <p:cNvSpPr txBox="true"/>
          <p:nvPr/>
        </p:nvSpPr>
        <p:spPr>
          <a:xfrm rot="0">
            <a:off x="1277816" y="6776550"/>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sp>
        <p:nvSpPr>
          <p:cNvPr name="TextBox 23" id="23"/>
          <p:cNvSpPr txBox="true"/>
          <p:nvPr/>
        </p:nvSpPr>
        <p:spPr>
          <a:xfrm rot="0">
            <a:off x="10436422" y="263017"/>
            <a:ext cx="611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Adding friends</a:t>
            </a:r>
          </a:p>
        </p:txBody>
      </p:sp>
      <p:grpSp>
        <p:nvGrpSpPr>
          <p:cNvPr name="Group 24" id="24"/>
          <p:cNvGrpSpPr/>
          <p:nvPr/>
        </p:nvGrpSpPr>
        <p:grpSpPr>
          <a:xfrm rot="0">
            <a:off x="1560610" y="2772386"/>
            <a:ext cx="1019776" cy="1749462"/>
            <a:chOff x="0" y="0"/>
            <a:chExt cx="473788" cy="812800"/>
          </a:xfrm>
        </p:grpSpPr>
        <p:sp>
          <p:nvSpPr>
            <p:cNvPr name="Freeform 25" id="25"/>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6" id="26"/>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7" id="27"/>
          <p:cNvSpPr txBox="true"/>
          <p:nvPr/>
        </p:nvSpPr>
        <p:spPr>
          <a:xfrm rot="0">
            <a:off x="1427312" y="2006703"/>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TextBox 28" id="28"/>
          <p:cNvSpPr txBox="true"/>
          <p:nvPr/>
        </p:nvSpPr>
        <p:spPr>
          <a:xfrm rot="0">
            <a:off x="0" y="8492617"/>
            <a:ext cx="1789771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Making Rajib and soma friend</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28287" y="3066505"/>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grpSp>
        <p:nvGrpSpPr>
          <p:cNvPr name="Group 5" id="5"/>
          <p:cNvGrpSpPr/>
          <p:nvPr/>
        </p:nvGrpSpPr>
        <p:grpSpPr>
          <a:xfrm rot="-10800000">
            <a:off x="8923771" y="1315460"/>
            <a:ext cx="1019776" cy="1749462"/>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8783782" y="55136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9" id="9"/>
          <p:cNvSpPr/>
          <p:nvPr/>
        </p:nvSpPr>
        <p:spPr>
          <a:xfrm>
            <a:off x="2663939" y="4184331"/>
            <a:ext cx="1735332" cy="64"/>
          </a:xfrm>
          <a:prstGeom prst="line">
            <a:avLst/>
          </a:prstGeom>
          <a:ln cap="flat" w="95250">
            <a:solidFill>
              <a:srgbClr val="000000"/>
            </a:solidFill>
            <a:prstDash val="solid"/>
            <a:headEnd type="none" len="sm" w="sm"/>
            <a:tailEnd type="arrow" len="sm" w="med"/>
          </a:ln>
        </p:spPr>
      </p:sp>
      <p:grpSp>
        <p:nvGrpSpPr>
          <p:cNvPr name="Group 10" id="10"/>
          <p:cNvGrpSpPr/>
          <p:nvPr/>
        </p:nvGrpSpPr>
        <p:grpSpPr>
          <a:xfrm rot="0">
            <a:off x="4399270" y="3066568"/>
            <a:ext cx="2235652" cy="22356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3" id="13"/>
          <p:cNvGrpSpPr/>
          <p:nvPr/>
        </p:nvGrpSpPr>
        <p:grpSpPr>
          <a:xfrm rot="0">
            <a:off x="8370254" y="3066505"/>
            <a:ext cx="2235652" cy="22356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6" id="16"/>
          <p:cNvGrpSpPr/>
          <p:nvPr/>
        </p:nvGrpSpPr>
        <p:grpSpPr>
          <a:xfrm rot="0">
            <a:off x="12347499" y="2971128"/>
            <a:ext cx="2235652" cy="22356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8" id="1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9" id="19"/>
          <p:cNvSpPr/>
          <p:nvPr/>
        </p:nvSpPr>
        <p:spPr>
          <a:xfrm>
            <a:off x="6634924" y="4136642"/>
            <a:ext cx="1735332" cy="64"/>
          </a:xfrm>
          <a:prstGeom prst="line">
            <a:avLst/>
          </a:prstGeom>
          <a:ln cap="flat" w="95250">
            <a:solidFill>
              <a:srgbClr val="000000"/>
            </a:solidFill>
            <a:prstDash val="solid"/>
            <a:headEnd type="none" len="sm" w="sm"/>
            <a:tailEnd type="arrow" len="sm" w="med"/>
          </a:ln>
        </p:spPr>
      </p:sp>
      <p:sp>
        <p:nvSpPr>
          <p:cNvPr name="AutoShape 20" id="20"/>
          <p:cNvSpPr/>
          <p:nvPr/>
        </p:nvSpPr>
        <p:spPr>
          <a:xfrm>
            <a:off x="10605909" y="4088954"/>
            <a:ext cx="1735332" cy="64"/>
          </a:xfrm>
          <a:prstGeom prst="line">
            <a:avLst/>
          </a:prstGeom>
          <a:ln cap="flat" w="95250">
            <a:solidFill>
              <a:srgbClr val="000000"/>
            </a:solidFill>
            <a:prstDash val="solid"/>
            <a:headEnd type="none" len="sm" w="sm"/>
            <a:tailEnd type="arrow" len="sm" w="med"/>
          </a:ln>
        </p:spPr>
      </p:sp>
      <p:sp>
        <p:nvSpPr>
          <p:cNvPr name="TextBox 21" id="21"/>
          <p:cNvSpPr txBox="true"/>
          <p:nvPr/>
        </p:nvSpPr>
        <p:spPr>
          <a:xfrm rot="0">
            <a:off x="677403" y="5321270"/>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grpSp>
        <p:nvGrpSpPr>
          <p:cNvPr name="Group 22" id="22"/>
          <p:cNvGrpSpPr/>
          <p:nvPr/>
        </p:nvGrpSpPr>
        <p:grpSpPr>
          <a:xfrm rot="-10800000">
            <a:off x="1036216" y="1318861"/>
            <a:ext cx="1019776" cy="1749462"/>
            <a:chOff x="0" y="0"/>
            <a:chExt cx="473788" cy="812800"/>
          </a:xfrm>
        </p:grpSpPr>
        <p:sp>
          <p:nvSpPr>
            <p:cNvPr name="Freeform 23" id="23"/>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4" id="24"/>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5" id="25"/>
          <p:cNvSpPr txBox="true"/>
          <p:nvPr/>
        </p:nvSpPr>
        <p:spPr>
          <a:xfrm rot="0">
            <a:off x="892360" y="55136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grpSp>
        <p:nvGrpSpPr>
          <p:cNvPr name="Group 26" id="26"/>
          <p:cNvGrpSpPr/>
          <p:nvPr/>
        </p:nvGrpSpPr>
        <p:grpSpPr>
          <a:xfrm rot="0">
            <a:off x="8783782" y="6581218"/>
            <a:ext cx="2235652" cy="223565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8" id="2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grpSp>
        <p:nvGrpSpPr>
          <p:cNvPr name="Group 29" id="29"/>
          <p:cNvGrpSpPr/>
          <p:nvPr/>
        </p:nvGrpSpPr>
        <p:grpSpPr>
          <a:xfrm rot="0">
            <a:off x="4399270" y="6581218"/>
            <a:ext cx="2235652" cy="223565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1" id="31"/>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sp>
        <p:nvSpPr>
          <p:cNvPr name="TextBox 32" id="32"/>
          <p:cNvSpPr txBox="true"/>
          <p:nvPr/>
        </p:nvSpPr>
        <p:spPr>
          <a:xfrm rot="0">
            <a:off x="4645289" y="8989007"/>
            <a:ext cx="2241848"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temp2</a:t>
            </a:r>
          </a:p>
        </p:txBody>
      </p:sp>
      <p:sp>
        <p:nvSpPr>
          <p:cNvPr name="TextBox 33" id="33"/>
          <p:cNvSpPr txBox="true"/>
          <p:nvPr/>
        </p:nvSpPr>
        <p:spPr>
          <a:xfrm rot="0">
            <a:off x="8989115" y="8989007"/>
            <a:ext cx="2111177"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temp1</a:t>
            </a:r>
          </a:p>
        </p:txBody>
      </p:sp>
      <p:sp>
        <p:nvSpPr>
          <p:cNvPr name="AutoShape 34" id="34"/>
          <p:cNvSpPr/>
          <p:nvPr/>
        </p:nvSpPr>
        <p:spPr>
          <a:xfrm>
            <a:off x="14583152" y="4041265"/>
            <a:ext cx="1735332" cy="64"/>
          </a:xfrm>
          <a:prstGeom prst="line">
            <a:avLst/>
          </a:prstGeom>
          <a:ln cap="flat" w="95250">
            <a:solidFill>
              <a:srgbClr val="000000"/>
            </a:solidFill>
            <a:prstDash val="solid"/>
            <a:headEnd type="none" len="sm" w="sm"/>
            <a:tailEnd type="arrow" len="sm" w="med"/>
          </a:ln>
        </p:spPr>
      </p:sp>
      <p:sp>
        <p:nvSpPr>
          <p:cNvPr name="TextBox 35" id="35"/>
          <p:cNvSpPr txBox="true"/>
          <p:nvPr/>
        </p:nvSpPr>
        <p:spPr>
          <a:xfrm rot="0">
            <a:off x="16328011" y="3667949"/>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TextBox 36" id="36"/>
          <p:cNvSpPr txBox="true"/>
          <p:nvPr/>
        </p:nvSpPr>
        <p:spPr>
          <a:xfrm rot="0">
            <a:off x="4280107" y="1427909"/>
            <a:ext cx="241954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friends</a:t>
            </a:r>
          </a:p>
        </p:txBody>
      </p:sp>
      <p:sp>
        <p:nvSpPr>
          <p:cNvPr name="AutoShape 37" id="37"/>
          <p:cNvSpPr/>
          <p:nvPr/>
        </p:nvSpPr>
        <p:spPr>
          <a:xfrm flipV="true">
            <a:off x="2055855" y="2190191"/>
            <a:ext cx="6867916" cy="3166"/>
          </a:xfrm>
          <a:prstGeom prst="line">
            <a:avLst/>
          </a:prstGeom>
          <a:ln cap="flat" w="38100">
            <a:solidFill>
              <a:srgbClr val="000000"/>
            </a:solidFill>
            <a:prstDash val="solid"/>
            <a:headEnd type="arrow" len="sm" w="med"/>
            <a:tailEnd type="arrow" len="sm" w="med"/>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35073" y="4447137"/>
          <a:ext cx="6501970" cy="3200400"/>
        </p:xfrm>
        <a:graphic>
          <a:graphicData uri="http://schemas.openxmlformats.org/drawingml/2006/table">
            <a:tbl>
              <a:tblPr/>
              <a:tblGrid>
                <a:gridCol w="594826"/>
                <a:gridCol w="3141915"/>
              </a:tblGrid>
              <a:tr h="800100">
                <a:tc>
                  <a:txBody>
                    <a:bodyPr anchor="t" rtlCol="false"/>
                    <a:lstStyle/>
                    <a:p>
                      <a:pPr algn="l">
                        <a:lnSpc>
                          <a:spcPts val="2799"/>
                        </a:lnSpc>
                        <a:defRPr/>
                      </a:pPr>
                      <a:r>
                        <a:rPr lang="en-US" sz="1999">
                          <a:solidFill>
                            <a:srgbClr val="FFFFFF"/>
                          </a:solidFill>
                          <a:latin typeface="Garet"/>
                          <a:ea typeface="Garet"/>
                          <a:cs typeface="Garet"/>
                          <a:sym typeface="Garet"/>
                        </a:rPr>
                        <a:t>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About The  porject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r>
                        <a:rPr lang="en-US" sz="1999">
                          <a:solidFill>
                            <a:srgbClr val="FFFFFF"/>
                          </a:solidFill>
                          <a:latin typeface="Garet"/>
                          <a:ea typeface="Garet"/>
                          <a:cs typeface="Garet"/>
                          <a:sym typeface="Garet"/>
                        </a:rPr>
                        <a:t>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Problem Statement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r>
                        <a:rPr lang="en-US" sz="1999">
                          <a:solidFill>
                            <a:srgbClr val="FFFFFF"/>
                          </a:solidFill>
                          <a:latin typeface="Garet"/>
                          <a:ea typeface="Garet"/>
                          <a:cs typeface="Garet"/>
                          <a:sym typeface="Garet"/>
                        </a:rPr>
                        <a:t>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Data Structures Used And Why</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r>
                        <a:rPr lang="en-US" sz="1999">
                          <a:solidFill>
                            <a:srgbClr val="FFFFFF"/>
                          </a:solidFill>
                          <a:latin typeface="Garet"/>
                          <a:ea typeface="Garet"/>
                          <a:cs typeface="Garet"/>
                          <a:sym typeface="Garet"/>
                        </a:rPr>
                        <a:t>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Core Features Implemented</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Freeform 3" id="3"/>
          <p:cNvSpPr/>
          <p:nvPr/>
        </p:nvSpPr>
        <p:spPr>
          <a:xfrm flipH="false" flipV="false" rot="2201973">
            <a:off x="6542307" y="1861880"/>
            <a:ext cx="17096118" cy="3681512"/>
          </a:xfrm>
          <a:custGeom>
            <a:avLst/>
            <a:gdLst/>
            <a:ahLst/>
            <a:cxnLst/>
            <a:rect r="r" b="b" t="t" l="l"/>
            <a:pathLst>
              <a:path h="3681512" w="17096118">
                <a:moveTo>
                  <a:pt x="0" y="0"/>
                </a:moveTo>
                <a:lnTo>
                  <a:pt x="17096118" y="0"/>
                </a:lnTo>
                <a:lnTo>
                  <a:pt x="17096118" y="3681512"/>
                </a:lnTo>
                <a:lnTo>
                  <a:pt x="0" y="3681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07620" y="6155588"/>
            <a:ext cx="638897" cy="63889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7" id="7"/>
          <p:cNvGrpSpPr/>
          <p:nvPr/>
        </p:nvGrpSpPr>
        <p:grpSpPr>
          <a:xfrm rot="0">
            <a:off x="1207620" y="6941964"/>
            <a:ext cx="638897" cy="6388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sp>
        <p:nvSpPr>
          <p:cNvPr name="TextBox 10" id="10"/>
          <p:cNvSpPr txBox="true"/>
          <p:nvPr/>
        </p:nvSpPr>
        <p:spPr>
          <a:xfrm rot="0">
            <a:off x="1235073" y="2031774"/>
            <a:ext cx="6530545" cy="898549"/>
          </a:xfrm>
          <a:prstGeom prst="rect">
            <a:avLst/>
          </a:prstGeom>
        </p:spPr>
        <p:txBody>
          <a:bodyPr anchor="t" rtlCol="false" tIns="0" lIns="0" bIns="0" rIns="0">
            <a:spAutoFit/>
          </a:bodyPr>
          <a:lstStyle/>
          <a:p>
            <a:pPr algn="l" marL="0" indent="0" lvl="0">
              <a:lnSpc>
                <a:spcPts val="6650"/>
              </a:lnSpc>
              <a:spcBef>
                <a:spcPct val="0"/>
              </a:spcBef>
            </a:pPr>
            <a:r>
              <a:rPr lang="en-US" sz="7000">
                <a:solidFill>
                  <a:srgbClr val="FFFFFF"/>
                </a:solidFill>
                <a:latin typeface="Garet Ultra-Bold"/>
                <a:ea typeface="Garet Ultra-Bold"/>
                <a:cs typeface="Garet Ultra-Bold"/>
                <a:sym typeface="Garet Ultra-Bold"/>
              </a:rPr>
              <a:t>CONTENT</a:t>
            </a:r>
          </a:p>
        </p:txBody>
      </p:sp>
      <p:grpSp>
        <p:nvGrpSpPr>
          <p:cNvPr name="Group 11" id="11"/>
          <p:cNvGrpSpPr/>
          <p:nvPr/>
        </p:nvGrpSpPr>
        <p:grpSpPr>
          <a:xfrm rot="0">
            <a:off x="1207620" y="4499741"/>
            <a:ext cx="638897" cy="6388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14" id="14"/>
          <p:cNvGrpSpPr/>
          <p:nvPr/>
        </p:nvGrpSpPr>
        <p:grpSpPr>
          <a:xfrm rot="0">
            <a:off x="1207620" y="5362228"/>
            <a:ext cx="638897" cy="63889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17" id="17"/>
          <p:cNvGrpSpPr/>
          <p:nvPr/>
        </p:nvGrpSpPr>
        <p:grpSpPr>
          <a:xfrm rot="0">
            <a:off x="1207620" y="7790412"/>
            <a:ext cx="638897" cy="610359"/>
            <a:chOff x="0" y="0"/>
            <a:chExt cx="812800" cy="776494"/>
          </a:xfrm>
        </p:grpSpPr>
        <p:sp>
          <p:nvSpPr>
            <p:cNvPr name="Freeform 18" id="18"/>
            <p:cNvSpPr/>
            <p:nvPr/>
          </p:nvSpPr>
          <p:spPr>
            <a:xfrm flipH="false" flipV="false" rot="0">
              <a:off x="0" y="0"/>
              <a:ext cx="812800" cy="776494"/>
            </a:xfrm>
            <a:custGeom>
              <a:avLst/>
              <a:gdLst/>
              <a:ahLst/>
              <a:cxnLst/>
              <a:rect r="r" b="b" t="t" l="l"/>
              <a:pathLst>
                <a:path h="776494" w="812800">
                  <a:moveTo>
                    <a:pt x="406400" y="0"/>
                  </a:moveTo>
                  <a:cubicBezTo>
                    <a:pt x="181951" y="0"/>
                    <a:pt x="0" y="173824"/>
                    <a:pt x="0" y="388247"/>
                  </a:cubicBezTo>
                  <a:cubicBezTo>
                    <a:pt x="0" y="602670"/>
                    <a:pt x="181951" y="776494"/>
                    <a:pt x="406400" y="776494"/>
                  </a:cubicBezTo>
                  <a:cubicBezTo>
                    <a:pt x="630849" y="776494"/>
                    <a:pt x="812800" y="602670"/>
                    <a:pt x="812800" y="388247"/>
                  </a:cubicBezTo>
                  <a:cubicBezTo>
                    <a:pt x="812800" y="173824"/>
                    <a:pt x="630849" y="0"/>
                    <a:pt x="406400" y="0"/>
                  </a:cubicBezTo>
                  <a:close/>
                </a:path>
              </a:pathLst>
            </a:custGeom>
            <a:solidFill>
              <a:srgbClr val="000000">
                <a:alpha val="0"/>
              </a:srgbClr>
            </a:solidFill>
            <a:ln w="28575" cap="sq">
              <a:solidFill>
                <a:srgbClr val="F53725"/>
              </a:solidFill>
              <a:prstDash val="solid"/>
              <a:miter/>
            </a:ln>
          </p:spPr>
        </p:sp>
        <p:sp>
          <p:nvSpPr>
            <p:cNvPr name="TextBox 19" id="19"/>
            <p:cNvSpPr txBox="true"/>
            <p:nvPr/>
          </p:nvSpPr>
          <p:spPr>
            <a:xfrm>
              <a:off x="76200" y="63271"/>
              <a:ext cx="660400" cy="640427"/>
            </a:xfrm>
            <a:prstGeom prst="rect">
              <a:avLst/>
            </a:prstGeom>
          </p:spPr>
          <p:txBody>
            <a:bodyPr anchor="ctr" rtlCol="false" tIns="50800" lIns="50800" bIns="50800" rIns="50800"/>
            <a:lstStyle/>
            <a:p>
              <a:pPr algn="ctr">
                <a:lnSpc>
                  <a:spcPts val="2108"/>
                </a:lnSpc>
              </a:pPr>
            </a:p>
          </p:txBody>
        </p:sp>
      </p:grpSp>
      <p:graphicFrame>
        <p:nvGraphicFramePr>
          <p:cNvPr name="Table 20" id="20"/>
          <p:cNvGraphicFramePr>
            <a:graphicFrameLocks noGrp="true"/>
          </p:cNvGraphicFramePr>
          <p:nvPr/>
        </p:nvGraphicFramePr>
        <p:xfrm>
          <a:off x="1207620" y="7647537"/>
          <a:ext cx="5671845" cy="4000500"/>
        </p:xfrm>
        <a:graphic>
          <a:graphicData uri="http://schemas.openxmlformats.org/drawingml/2006/table">
            <a:tbl>
              <a:tblPr/>
              <a:tblGrid>
                <a:gridCol w="518883"/>
                <a:gridCol w="2740777"/>
              </a:tblGrid>
              <a:tr h="800100">
                <a:tc>
                  <a:txBody>
                    <a:bodyPr anchor="t" rtlCol="false"/>
                    <a:lstStyle/>
                    <a:p>
                      <a:pPr algn="l">
                        <a:lnSpc>
                          <a:spcPts val="2799"/>
                        </a:lnSpc>
                        <a:defRPr/>
                      </a:pPr>
                      <a:r>
                        <a:rPr lang="en-US" sz="1999">
                          <a:solidFill>
                            <a:srgbClr val="FFFFFF"/>
                          </a:solidFill>
                          <a:latin typeface="Garet Heavy"/>
                          <a:ea typeface="Garet Heavy"/>
                          <a:cs typeface="Garet Heavy"/>
                          <a:sym typeface="Garet Heavy"/>
                        </a:rPr>
                        <a:t>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Implementation Details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r>
                        <a:rPr lang="en-US" sz="1999">
                          <a:solidFill>
                            <a:srgbClr val="FFFFFF"/>
                          </a:solidFill>
                          <a:latin typeface="Garet"/>
                          <a:ea typeface="Garet"/>
                          <a:cs typeface="Garet"/>
                          <a:sym typeface="Garet"/>
                        </a:rPr>
                        <a:t>6</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Example Use Case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Core Features Implemented</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pSp>
        <p:nvGrpSpPr>
          <p:cNvPr name="Group 21" id="21"/>
          <p:cNvGrpSpPr/>
          <p:nvPr/>
        </p:nvGrpSpPr>
        <p:grpSpPr>
          <a:xfrm rot="0">
            <a:off x="1235073" y="8543646"/>
            <a:ext cx="638897" cy="63889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aphicFrame>
        <p:nvGraphicFramePr>
          <p:cNvPr name="Table 24" id="24"/>
          <p:cNvGraphicFramePr>
            <a:graphicFrameLocks noGrp="true"/>
          </p:cNvGraphicFramePr>
          <p:nvPr/>
        </p:nvGraphicFramePr>
        <p:xfrm>
          <a:off x="7969577" y="4599537"/>
          <a:ext cx="6501970" cy="3200400"/>
        </p:xfrm>
        <a:graphic>
          <a:graphicData uri="http://schemas.openxmlformats.org/drawingml/2006/table">
            <a:tbl>
              <a:tblPr/>
              <a:tblGrid>
                <a:gridCol w="594826"/>
                <a:gridCol w="3141915"/>
              </a:tblGrid>
              <a:tr h="800100">
                <a:tc>
                  <a:txBody>
                    <a:bodyPr anchor="t" rtlCol="false"/>
                    <a:lstStyle/>
                    <a:p>
                      <a:pPr algn="l">
                        <a:lnSpc>
                          <a:spcPts val="2799"/>
                        </a:lnSpc>
                        <a:defRPr/>
                      </a:pPr>
                      <a:r>
                        <a:rPr lang="en-US" sz="1999">
                          <a:solidFill>
                            <a:srgbClr val="FFFFFF"/>
                          </a:solidFill>
                          <a:latin typeface="Garet"/>
                          <a:ea typeface="Garet"/>
                          <a:cs typeface="Garet"/>
                          <a:sym typeface="Garet"/>
                        </a:rPr>
                        <a:t>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 Challenges and Solutions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r>
                        <a:rPr lang="en-US" sz="1999">
                          <a:solidFill>
                            <a:srgbClr val="FFFFFF"/>
                          </a:solidFill>
                          <a:latin typeface="Garet"/>
                          <a:ea typeface="Garet"/>
                          <a:cs typeface="Garet"/>
                          <a:sym typeface="Garet"/>
                        </a:rPr>
                        <a:t>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Conclusion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r>
                        <a:rPr lang="en-US" sz="1999">
                          <a:solidFill>
                            <a:srgbClr val="FFFFFF"/>
                          </a:solidFill>
                          <a:latin typeface="Garet"/>
                          <a:ea typeface="Garet"/>
                          <a:cs typeface="Garet"/>
                          <a:sym typeface="Garet"/>
                        </a:rPr>
                        <a:t>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References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r>
                        <a:rPr lang="en-US" sz="1999">
                          <a:solidFill>
                            <a:srgbClr val="FFFFFF"/>
                          </a:solidFill>
                          <a:latin typeface="Garet"/>
                          <a:ea typeface="Garet"/>
                          <a:cs typeface="Garet"/>
                          <a:sym typeface="Garet"/>
                        </a:rPr>
                        <a:t>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 Contact Information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pSp>
        <p:nvGrpSpPr>
          <p:cNvPr name="Group 25" id="25"/>
          <p:cNvGrpSpPr/>
          <p:nvPr/>
        </p:nvGrpSpPr>
        <p:grpSpPr>
          <a:xfrm rot="0">
            <a:off x="7942124" y="6307988"/>
            <a:ext cx="638897" cy="63889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27" id="27"/>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28" id="28"/>
          <p:cNvGrpSpPr/>
          <p:nvPr/>
        </p:nvGrpSpPr>
        <p:grpSpPr>
          <a:xfrm rot="0">
            <a:off x="7942124" y="7094364"/>
            <a:ext cx="638897" cy="63889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30" id="30"/>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31" id="31"/>
          <p:cNvGrpSpPr/>
          <p:nvPr/>
        </p:nvGrpSpPr>
        <p:grpSpPr>
          <a:xfrm rot="0">
            <a:off x="7923074" y="4642616"/>
            <a:ext cx="638897" cy="63889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33" id="33"/>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34" id="34"/>
          <p:cNvGrpSpPr/>
          <p:nvPr/>
        </p:nvGrpSpPr>
        <p:grpSpPr>
          <a:xfrm rot="0">
            <a:off x="7942124" y="5514628"/>
            <a:ext cx="638897" cy="63889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36" id="36"/>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aphicFrame>
        <p:nvGraphicFramePr>
          <p:cNvPr name="Table 37" id="37"/>
          <p:cNvGraphicFramePr>
            <a:graphicFrameLocks noGrp="true"/>
          </p:cNvGraphicFramePr>
          <p:nvPr/>
        </p:nvGraphicFramePr>
        <p:xfrm>
          <a:off x="7969577" y="8425638"/>
          <a:ext cx="5671845" cy="4000500"/>
        </p:xfrm>
        <a:graphic>
          <a:graphicData uri="http://schemas.openxmlformats.org/drawingml/2006/table">
            <a:tbl>
              <a:tblPr/>
              <a:tblGrid>
                <a:gridCol w="518883"/>
                <a:gridCol w="2740777"/>
              </a:tblGrid>
              <a:tr h="800100">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a:ea typeface="Montserrat"/>
                          <a:cs typeface="Montserrat"/>
                          <a:sym typeface="Montserrat"/>
                        </a:rPr>
                        <a:t>Core Features Implemented</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40386" y="6237852"/>
            <a:ext cx="2235652" cy="22356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grpSp>
        <p:nvGrpSpPr>
          <p:cNvPr name="Group 5" id="5"/>
          <p:cNvGrpSpPr/>
          <p:nvPr/>
        </p:nvGrpSpPr>
        <p:grpSpPr>
          <a:xfrm rot="-10800000">
            <a:off x="9035870" y="4486807"/>
            <a:ext cx="1019776" cy="1749462"/>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8748142" y="263017"/>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9" id="9"/>
          <p:cNvSpPr/>
          <p:nvPr/>
        </p:nvSpPr>
        <p:spPr>
          <a:xfrm>
            <a:off x="2776038" y="7355678"/>
            <a:ext cx="1735332" cy="64"/>
          </a:xfrm>
          <a:prstGeom prst="line">
            <a:avLst/>
          </a:prstGeom>
          <a:ln cap="flat" w="95250">
            <a:solidFill>
              <a:srgbClr val="000000"/>
            </a:solidFill>
            <a:prstDash val="solid"/>
            <a:headEnd type="none" len="sm" w="sm"/>
            <a:tailEnd type="arrow" len="sm" w="med"/>
          </a:ln>
        </p:spPr>
      </p:sp>
      <p:grpSp>
        <p:nvGrpSpPr>
          <p:cNvPr name="Group 10" id="10"/>
          <p:cNvGrpSpPr/>
          <p:nvPr/>
        </p:nvGrpSpPr>
        <p:grpSpPr>
          <a:xfrm rot="0">
            <a:off x="4511369" y="6237915"/>
            <a:ext cx="2235652" cy="22356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3" id="13"/>
          <p:cNvGrpSpPr/>
          <p:nvPr/>
        </p:nvGrpSpPr>
        <p:grpSpPr>
          <a:xfrm rot="0">
            <a:off x="8482353" y="6237852"/>
            <a:ext cx="2235652" cy="22356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6" id="16"/>
          <p:cNvGrpSpPr/>
          <p:nvPr/>
        </p:nvGrpSpPr>
        <p:grpSpPr>
          <a:xfrm rot="0">
            <a:off x="12459597" y="6142475"/>
            <a:ext cx="2235652" cy="22356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8" id="1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9" id="19"/>
          <p:cNvSpPr/>
          <p:nvPr/>
        </p:nvSpPr>
        <p:spPr>
          <a:xfrm>
            <a:off x="6747023" y="7307989"/>
            <a:ext cx="1735332" cy="64"/>
          </a:xfrm>
          <a:prstGeom prst="line">
            <a:avLst/>
          </a:prstGeom>
          <a:ln cap="flat" w="95250">
            <a:solidFill>
              <a:srgbClr val="000000"/>
            </a:solidFill>
            <a:prstDash val="solid"/>
            <a:headEnd type="none" len="sm" w="sm"/>
            <a:tailEnd type="arrow" len="sm" w="med"/>
          </a:ln>
        </p:spPr>
      </p:sp>
      <p:sp>
        <p:nvSpPr>
          <p:cNvPr name="AutoShape 20" id="20"/>
          <p:cNvSpPr/>
          <p:nvPr/>
        </p:nvSpPr>
        <p:spPr>
          <a:xfrm>
            <a:off x="10718008" y="7260301"/>
            <a:ext cx="1735332" cy="64"/>
          </a:xfrm>
          <a:prstGeom prst="line">
            <a:avLst/>
          </a:prstGeom>
          <a:ln cap="flat" w="95250">
            <a:solidFill>
              <a:srgbClr val="000000"/>
            </a:solidFill>
            <a:prstDash val="solid"/>
            <a:headEnd type="none" len="sm" w="sm"/>
            <a:tailEnd type="arrow" len="sm" w="med"/>
          </a:ln>
        </p:spPr>
      </p:sp>
      <p:sp>
        <p:nvSpPr>
          <p:cNvPr name="TextBox 21" id="21"/>
          <p:cNvSpPr txBox="true"/>
          <p:nvPr/>
        </p:nvSpPr>
        <p:spPr>
          <a:xfrm rot="0">
            <a:off x="789502" y="8492617"/>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grpSp>
        <p:nvGrpSpPr>
          <p:cNvPr name="Group 22" id="22"/>
          <p:cNvGrpSpPr/>
          <p:nvPr/>
        </p:nvGrpSpPr>
        <p:grpSpPr>
          <a:xfrm rot="-10800000">
            <a:off x="1205593" y="4488454"/>
            <a:ext cx="1019776" cy="1749462"/>
            <a:chOff x="0" y="0"/>
            <a:chExt cx="473788" cy="812800"/>
          </a:xfrm>
        </p:grpSpPr>
        <p:sp>
          <p:nvSpPr>
            <p:cNvPr name="Freeform 23" id="23"/>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4" id="24"/>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5" id="25"/>
          <p:cNvSpPr txBox="true"/>
          <p:nvPr/>
        </p:nvSpPr>
        <p:spPr>
          <a:xfrm rot="0">
            <a:off x="1004450" y="269392"/>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grpSp>
        <p:nvGrpSpPr>
          <p:cNvPr name="Group 26" id="26"/>
          <p:cNvGrpSpPr/>
          <p:nvPr/>
        </p:nvGrpSpPr>
        <p:grpSpPr>
          <a:xfrm rot="0">
            <a:off x="8482353" y="2251156"/>
            <a:ext cx="2235652" cy="223565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28" id="2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grpSp>
        <p:nvGrpSpPr>
          <p:cNvPr name="Group 29" id="29"/>
          <p:cNvGrpSpPr/>
          <p:nvPr/>
        </p:nvGrpSpPr>
        <p:grpSpPr>
          <a:xfrm rot="0">
            <a:off x="540386" y="2251156"/>
            <a:ext cx="2235652" cy="223565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31" id="31"/>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sp>
        <p:nvSpPr>
          <p:cNvPr name="AutoShape 32" id="32"/>
          <p:cNvSpPr/>
          <p:nvPr/>
        </p:nvSpPr>
        <p:spPr>
          <a:xfrm>
            <a:off x="14695251" y="7212612"/>
            <a:ext cx="1735332" cy="64"/>
          </a:xfrm>
          <a:prstGeom prst="line">
            <a:avLst/>
          </a:prstGeom>
          <a:ln cap="flat" w="95250">
            <a:solidFill>
              <a:srgbClr val="000000"/>
            </a:solidFill>
            <a:prstDash val="solid"/>
            <a:headEnd type="none" len="sm" w="sm"/>
            <a:tailEnd type="arrow" len="sm" w="med"/>
          </a:ln>
        </p:spPr>
      </p:sp>
      <p:sp>
        <p:nvSpPr>
          <p:cNvPr name="TextBox 33" id="33"/>
          <p:cNvSpPr txBox="true"/>
          <p:nvPr/>
        </p:nvSpPr>
        <p:spPr>
          <a:xfrm rot="0">
            <a:off x="16440109" y="6839296"/>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grpSp>
        <p:nvGrpSpPr>
          <p:cNvPr name="Group 34" id="34"/>
          <p:cNvGrpSpPr/>
          <p:nvPr/>
        </p:nvGrpSpPr>
        <p:grpSpPr>
          <a:xfrm rot="-10800000">
            <a:off x="1301922" y="1035075"/>
            <a:ext cx="712580" cy="1222456"/>
            <a:chOff x="0" y="0"/>
            <a:chExt cx="473788" cy="812800"/>
          </a:xfrm>
        </p:grpSpPr>
        <p:sp>
          <p:nvSpPr>
            <p:cNvPr name="Freeform 35" id="35"/>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36" id="36"/>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grpSp>
        <p:nvGrpSpPr>
          <p:cNvPr name="Group 37" id="37"/>
          <p:cNvGrpSpPr/>
          <p:nvPr/>
        </p:nvGrpSpPr>
        <p:grpSpPr>
          <a:xfrm rot="-10800000">
            <a:off x="9144000" y="1035075"/>
            <a:ext cx="712580" cy="1222456"/>
            <a:chOff x="0" y="0"/>
            <a:chExt cx="473788" cy="812800"/>
          </a:xfrm>
        </p:grpSpPr>
        <p:sp>
          <p:nvSpPr>
            <p:cNvPr name="Freeform 38" id="38"/>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39" id="39"/>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40386" y="5680917"/>
            <a:ext cx="2027921" cy="202792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grpSp>
        <p:nvGrpSpPr>
          <p:cNvPr name="Group 5" id="5"/>
          <p:cNvGrpSpPr/>
          <p:nvPr/>
        </p:nvGrpSpPr>
        <p:grpSpPr>
          <a:xfrm rot="-10800000">
            <a:off x="8246493" y="4092575"/>
            <a:ext cx="925022" cy="1586907"/>
            <a:chOff x="0" y="0"/>
            <a:chExt cx="473788" cy="812800"/>
          </a:xfrm>
        </p:grpSpPr>
        <p:sp>
          <p:nvSpPr>
            <p:cNvPr name="Freeform 6" id="6"/>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7" id="7"/>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8" id="8"/>
          <p:cNvSpPr txBox="true"/>
          <p:nvPr/>
        </p:nvSpPr>
        <p:spPr>
          <a:xfrm rot="0">
            <a:off x="7985500" y="253492"/>
            <a:ext cx="1186015" cy="702293"/>
          </a:xfrm>
          <a:prstGeom prst="rect">
            <a:avLst/>
          </a:prstGeom>
        </p:spPr>
        <p:txBody>
          <a:bodyPr anchor="t" rtlCol="false" tIns="0" lIns="0" bIns="0" rIns="0">
            <a:spAutoFit/>
          </a:bodyPr>
          <a:lstStyle/>
          <a:p>
            <a:pPr algn="ctr">
              <a:lnSpc>
                <a:spcPts val="5565"/>
              </a:lnSpc>
              <a:spcBef>
                <a:spcPct val="0"/>
              </a:spcBef>
            </a:pPr>
            <a:r>
              <a:rPr lang="en-US" sz="4716">
                <a:solidFill>
                  <a:srgbClr val="000000"/>
                </a:solidFill>
                <a:latin typeface="Montserrat Bold"/>
                <a:ea typeface="Montserrat Bold"/>
                <a:cs typeface="Montserrat Bold"/>
                <a:sym typeface="Montserrat Bold"/>
              </a:rPr>
              <a:t>null</a:t>
            </a:r>
          </a:p>
        </p:txBody>
      </p:sp>
      <p:sp>
        <p:nvSpPr>
          <p:cNvPr name="AutoShape 9" id="9"/>
          <p:cNvSpPr/>
          <p:nvPr/>
        </p:nvSpPr>
        <p:spPr>
          <a:xfrm>
            <a:off x="2568307" y="6694878"/>
            <a:ext cx="1574090" cy="58"/>
          </a:xfrm>
          <a:prstGeom prst="line">
            <a:avLst/>
          </a:prstGeom>
          <a:ln cap="flat" w="85725">
            <a:solidFill>
              <a:srgbClr val="000000"/>
            </a:solidFill>
            <a:prstDash val="solid"/>
            <a:headEnd type="none" len="sm" w="sm"/>
            <a:tailEnd type="arrow" len="sm" w="med"/>
          </a:ln>
        </p:spPr>
      </p:sp>
      <p:grpSp>
        <p:nvGrpSpPr>
          <p:cNvPr name="Group 10" id="10"/>
          <p:cNvGrpSpPr/>
          <p:nvPr/>
        </p:nvGrpSpPr>
        <p:grpSpPr>
          <a:xfrm rot="0">
            <a:off x="4142397" y="5680975"/>
            <a:ext cx="2027921" cy="202792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13" id="13"/>
          <p:cNvGrpSpPr/>
          <p:nvPr/>
        </p:nvGrpSpPr>
        <p:grpSpPr>
          <a:xfrm rot="0">
            <a:off x="7744408" y="5680917"/>
            <a:ext cx="2027921" cy="202792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6" id="16"/>
          <p:cNvGrpSpPr/>
          <p:nvPr/>
        </p:nvGrpSpPr>
        <p:grpSpPr>
          <a:xfrm rot="0">
            <a:off x="11352098" y="5594402"/>
            <a:ext cx="2027921" cy="202792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8" id="1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9" id="19"/>
          <p:cNvSpPr/>
          <p:nvPr/>
        </p:nvSpPr>
        <p:spPr>
          <a:xfrm>
            <a:off x="6170319" y="6651620"/>
            <a:ext cx="1574090" cy="58"/>
          </a:xfrm>
          <a:prstGeom prst="line">
            <a:avLst/>
          </a:prstGeom>
          <a:ln cap="flat" w="85725">
            <a:solidFill>
              <a:srgbClr val="000000"/>
            </a:solidFill>
            <a:prstDash val="solid"/>
            <a:headEnd type="none" len="sm" w="sm"/>
            <a:tailEnd type="arrow" len="sm" w="med"/>
          </a:ln>
        </p:spPr>
      </p:sp>
      <p:sp>
        <p:nvSpPr>
          <p:cNvPr name="AutoShape 20" id="20"/>
          <p:cNvSpPr/>
          <p:nvPr/>
        </p:nvSpPr>
        <p:spPr>
          <a:xfrm>
            <a:off x="9772332" y="6608363"/>
            <a:ext cx="1574090" cy="58"/>
          </a:xfrm>
          <a:prstGeom prst="line">
            <a:avLst/>
          </a:prstGeom>
          <a:ln cap="flat" w="85725">
            <a:solidFill>
              <a:srgbClr val="000000"/>
            </a:solidFill>
            <a:prstDash val="solid"/>
            <a:headEnd type="none" len="sm" w="sm"/>
            <a:tailEnd type="arrow" len="sm" w="med"/>
          </a:ln>
        </p:spPr>
      </p:sp>
      <p:sp>
        <p:nvSpPr>
          <p:cNvPr name="TextBox 21" id="21"/>
          <p:cNvSpPr txBox="true"/>
          <p:nvPr/>
        </p:nvSpPr>
        <p:spPr>
          <a:xfrm rot="0">
            <a:off x="766355" y="7718421"/>
            <a:ext cx="1575983" cy="702293"/>
          </a:xfrm>
          <a:prstGeom prst="rect">
            <a:avLst/>
          </a:prstGeom>
        </p:spPr>
        <p:txBody>
          <a:bodyPr anchor="t" rtlCol="false" tIns="0" lIns="0" bIns="0" rIns="0">
            <a:spAutoFit/>
          </a:bodyPr>
          <a:lstStyle/>
          <a:p>
            <a:pPr algn="ctr">
              <a:lnSpc>
                <a:spcPts val="5565"/>
              </a:lnSpc>
              <a:spcBef>
                <a:spcPct val="0"/>
              </a:spcBef>
            </a:pPr>
            <a:r>
              <a:rPr lang="en-US" sz="4716">
                <a:solidFill>
                  <a:srgbClr val="000000"/>
                </a:solidFill>
                <a:latin typeface="Montserrat Bold"/>
                <a:ea typeface="Montserrat Bold"/>
                <a:cs typeface="Montserrat Bold"/>
                <a:sym typeface="Montserrat Bold"/>
              </a:rPr>
              <a:t>head</a:t>
            </a:r>
          </a:p>
        </p:txBody>
      </p:sp>
      <p:grpSp>
        <p:nvGrpSpPr>
          <p:cNvPr name="Group 22" id="22"/>
          <p:cNvGrpSpPr/>
          <p:nvPr/>
        </p:nvGrpSpPr>
        <p:grpSpPr>
          <a:xfrm rot="-10800000">
            <a:off x="1143784" y="4094068"/>
            <a:ext cx="925022" cy="1586907"/>
            <a:chOff x="0" y="0"/>
            <a:chExt cx="473788" cy="812800"/>
          </a:xfrm>
        </p:grpSpPr>
        <p:sp>
          <p:nvSpPr>
            <p:cNvPr name="Freeform 23" id="23"/>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4" id="24"/>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5" id="25"/>
          <p:cNvSpPr txBox="true"/>
          <p:nvPr/>
        </p:nvSpPr>
        <p:spPr>
          <a:xfrm rot="0">
            <a:off x="961331" y="259274"/>
            <a:ext cx="1186015" cy="702293"/>
          </a:xfrm>
          <a:prstGeom prst="rect">
            <a:avLst/>
          </a:prstGeom>
        </p:spPr>
        <p:txBody>
          <a:bodyPr anchor="t" rtlCol="false" tIns="0" lIns="0" bIns="0" rIns="0">
            <a:spAutoFit/>
          </a:bodyPr>
          <a:lstStyle/>
          <a:p>
            <a:pPr algn="ctr">
              <a:lnSpc>
                <a:spcPts val="5565"/>
              </a:lnSpc>
              <a:spcBef>
                <a:spcPct val="0"/>
              </a:spcBef>
            </a:pPr>
            <a:r>
              <a:rPr lang="en-US" sz="4716">
                <a:solidFill>
                  <a:srgbClr val="000000"/>
                </a:solidFill>
                <a:latin typeface="Montserrat Bold"/>
                <a:ea typeface="Montserrat Bold"/>
                <a:cs typeface="Montserrat Bold"/>
                <a:sym typeface="Montserrat Bold"/>
              </a:rPr>
              <a:t>null</a:t>
            </a:r>
          </a:p>
        </p:txBody>
      </p:sp>
      <p:grpSp>
        <p:nvGrpSpPr>
          <p:cNvPr name="Group 26" id="26"/>
          <p:cNvGrpSpPr/>
          <p:nvPr/>
        </p:nvGrpSpPr>
        <p:grpSpPr>
          <a:xfrm rot="0">
            <a:off x="7744408" y="2064653"/>
            <a:ext cx="2027921" cy="202792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8" id="2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grpSp>
        <p:nvGrpSpPr>
          <p:cNvPr name="Group 29" id="29"/>
          <p:cNvGrpSpPr/>
          <p:nvPr/>
        </p:nvGrpSpPr>
        <p:grpSpPr>
          <a:xfrm rot="0">
            <a:off x="540386" y="2064653"/>
            <a:ext cx="2027921" cy="202792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1" id="31"/>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sp>
        <p:nvSpPr>
          <p:cNvPr name="AutoShape 32" id="32"/>
          <p:cNvSpPr/>
          <p:nvPr/>
        </p:nvSpPr>
        <p:spPr>
          <a:xfrm>
            <a:off x="13380021" y="6565105"/>
            <a:ext cx="1574090" cy="58"/>
          </a:xfrm>
          <a:prstGeom prst="line">
            <a:avLst/>
          </a:prstGeom>
          <a:ln cap="flat" w="85725">
            <a:solidFill>
              <a:srgbClr val="000000"/>
            </a:solidFill>
            <a:prstDash val="solid"/>
            <a:headEnd type="none" len="sm" w="sm"/>
            <a:tailEnd type="arrow" len="sm" w="med"/>
          </a:ln>
        </p:spPr>
      </p:sp>
      <p:sp>
        <p:nvSpPr>
          <p:cNvPr name="TextBox 33" id="33"/>
          <p:cNvSpPr txBox="true"/>
          <p:nvPr/>
        </p:nvSpPr>
        <p:spPr>
          <a:xfrm rot="0">
            <a:off x="14962752" y="6218722"/>
            <a:ext cx="1186015" cy="702293"/>
          </a:xfrm>
          <a:prstGeom prst="rect">
            <a:avLst/>
          </a:prstGeom>
        </p:spPr>
        <p:txBody>
          <a:bodyPr anchor="t" rtlCol="false" tIns="0" lIns="0" bIns="0" rIns="0">
            <a:spAutoFit/>
          </a:bodyPr>
          <a:lstStyle/>
          <a:p>
            <a:pPr algn="ctr">
              <a:lnSpc>
                <a:spcPts val="5565"/>
              </a:lnSpc>
              <a:spcBef>
                <a:spcPct val="0"/>
              </a:spcBef>
            </a:pPr>
            <a:r>
              <a:rPr lang="en-US" sz="4716">
                <a:solidFill>
                  <a:srgbClr val="000000"/>
                </a:solidFill>
                <a:latin typeface="Montserrat Bold"/>
                <a:ea typeface="Montserrat Bold"/>
                <a:cs typeface="Montserrat Bold"/>
                <a:sym typeface="Montserrat Bold"/>
              </a:rPr>
              <a:t>null</a:t>
            </a:r>
          </a:p>
        </p:txBody>
      </p:sp>
      <p:grpSp>
        <p:nvGrpSpPr>
          <p:cNvPr name="Group 34" id="34"/>
          <p:cNvGrpSpPr/>
          <p:nvPr/>
        </p:nvGrpSpPr>
        <p:grpSpPr>
          <a:xfrm rot="-10800000">
            <a:off x="1231162" y="961567"/>
            <a:ext cx="646369" cy="1108868"/>
            <a:chOff x="0" y="0"/>
            <a:chExt cx="473788" cy="812800"/>
          </a:xfrm>
        </p:grpSpPr>
        <p:sp>
          <p:nvSpPr>
            <p:cNvPr name="Freeform 35" id="35"/>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36" id="36"/>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grpSp>
        <p:nvGrpSpPr>
          <p:cNvPr name="Group 37" id="37"/>
          <p:cNvGrpSpPr/>
          <p:nvPr/>
        </p:nvGrpSpPr>
        <p:grpSpPr>
          <a:xfrm rot="-10800000">
            <a:off x="8344576" y="961567"/>
            <a:ext cx="646369" cy="1108868"/>
            <a:chOff x="0" y="0"/>
            <a:chExt cx="473788" cy="812800"/>
          </a:xfrm>
        </p:grpSpPr>
        <p:sp>
          <p:nvSpPr>
            <p:cNvPr name="Freeform 38" id="38"/>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39" id="39"/>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40" id="40"/>
          <p:cNvSpPr txBox="true"/>
          <p:nvPr/>
        </p:nvSpPr>
        <p:spPr>
          <a:xfrm rot="0">
            <a:off x="0" y="8911916"/>
            <a:ext cx="17622845" cy="702293"/>
          </a:xfrm>
          <a:prstGeom prst="rect">
            <a:avLst/>
          </a:prstGeom>
        </p:spPr>
        <p:txBody>
          <a:bodyPr anchor="t" rtlCol="false" tIns="0" lIns="0" bIns="0" rIns="0">
            <a:spAutoFit/>
          </a:bodyPr>
          <a:lstStyle/>
          <a:p>
            <a:pPr algn="ctr">
              <a:lnSpc>
                <a:spcPts val="5565"/>
              </a:lnSpc>
              <a:spcBef>
                <a:spcPct val="0"/>
              </a:spcBef>
            </a:pPr>
            <a:r>
              <a:rPr lang="en-US" sz="4716">
                <a:solidFill>
                  <a:srgbClr val="000000"/>
                </a:solidFill>
                <a:latin typeface="Montserrat Bold"/>
                <a:ea typeface="Montserrat Bold"/>
                <a:cs typeface="Montserrat Bold"/>
                <a:sym typeface="Montserrat Bold"/>
              </a:rPr>
              <a:t>Making Rajib and Naaz friend</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19596" y="4730355"/>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336986"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2474964"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3118149" y="8955443"/>
            <a:ext cx="0" cy="784268"/>
          </a:xfrm>
          <a:prstGeom prst="line">
            <a:avLst/>
          </a:prstGeom>
          <a:ln cap="flat" w="38100">
            <a:solidFill>
              <a:srgbClr val="000000"/>
            </a:solidFill>
            <a:prstDash val="solid"/>
            <a:headEnd type="none" len="sm" w="sm"/>
            <a:tailEnd type="arrow" len="sm" w="med"/>
          </a:ln>
        </p:spPr>
      </p:sp>
      <p:sp>
        <p:nvSpPr>
          <p:cNvPr name="TextBox 35" id="35"/>
          <p:cNvSpPr txBox="true"/>
          <p:nvPr/>
        </p:nvSpPr>
        <p:spPr>
          <a:xfrm rot="0">
            <a:off x="3935920" y="8189760"/>
            <a:ext cx="141714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ptr2</a:t>
            </a:r>
          </a:p>
        </p:txBody>
      </p:sp>
      <p:sp>
        <p:nvSpPr>
          <p:cNvPr name="AutoShape 36" id="36"/>
          <p:cNvSpPr/>
          <p:nvPr/>
        </p:nvSpPr>
        <p:spPr>
          <a:xfrm flipV="true">
            <a:off x="4644490" y="8902881"/>
            <a:ext cx="0" cy="784268"/>
          </a:xfrm>
          <a:prstGeom prst="line">
            <a:avLst/>
          </a:prstGeom>
          <a:ln cap="flat" w="38100">
            <a:solidFill>
              <a:srgbClr val="000000"/>
            </a:solidFill>
            <a:prstDash val="solid"/>
            <a:headEnd type="none" len="sm" w="sm"/>
            <a:tailEnd type="arrow" len="sm" w="med"/>
          </a:ln>
        </p:spPr>
      </p:sp>
      <p:grpSp>
        <p:nvGrpSpPr>
          <p:cNvPr name="Group 37" id="37"/>
          <p:cNvGrpSpPr/>
          <p:nvPr/>
        </p:nvGrpSpPr>
        <p:grpSpPr>
          <a:xfrm rot="0">
            <a:off x="12473349" y="829049"/>
            <a:ext cx="1745177" cy="174517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9" id="3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40" id="40"/>
          <p:cNvGrpSpPr/>
          <p:nvPr/>
        </p:nvGrpSpPr>
        <p:grpSpPr>
          <a:xfrm rot="0">
            <a:off x="15103378" y="829049"/>
            <a:ext cx="1745177" cy="174517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2" id="42"/>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TextBox 43" id="43"/>
          <p:cNvSpPr txBox="true"/>
          <p:nvPr/>
        </p:nvSpPr>
        <p:spPr>
          <a:xfrm rot="0">
            <a:off x="12290349" y="2645837"/>
            <a:ext cx="2111177"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temp1</a:t>
            </a:r>
          </a:p>
        </p:txBody>
      </p:sp>
      <p:sp>
        <p:nvSpPr>
          <p:cNvPr name="TextBox 44" id="44"/>
          <p:cNvSpPr txBox="true"/>
          <p:nvPr/>
        </p:nvSpPr>
        <p:spPr>
          <a:xfrm rot="0">
            <a:off x="15038042" y="2645837"/>
            <a:ext cx="2241848"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temp2</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19596" y="4730355"/>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336986"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3336986"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3980171" y="8955443"/>
            <a:ext cx="0" cy="784268"/>
          </a:xfrm>
          <a:prstGeom prst="line">
            <a:avLst/>
          </a:prstGeom>
          <a:ln cap="flat" w="38100">
            <a:solidFill>
              <a:srgbClr val="000000"/>
            </a:solidFill>
            <a:prstDash val="solid"/>
            <a:headEnd type="none" len="sm" w="sm"/>
            <a:tailEnd type="arrow" len="sm" w="med"/>
          </a:ln>
        </p:spPr>
      </p:sp>
      <p:sp>
        <p:nvSpPr>
          <p:cNvPr name="TextBox 35" id="35"/>
          <p:cNvSpPr txBox="true"/>
          <p:nvPr/>
        </p:nvSpPr>
        <p:spPr>
          <a:xfrm rot="0">
            <a:off x="6109169" y="8228223"/>
            <a:ext cx="141714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ptr2</a:t>
            </a:r>
          </a:p>
        </p:txBody>
      </p:sp>
      <p:sp>
        <p:nvSpPr>
          <p:cNvPr name="AutoShape 36" id="36"/>
          <p:cNvSpPr/>
          <p:nvPr/>
        </p:nvSpPr>
        <p:spPr>
          <a:xfrm flipV="true">
            <a:off x="6817740" y="8941345"/>
            <a:ext cx="0" cy="784268"/>
          </a:xfrm>
          <a:prstGeom prst="line">
            <a:avLst/>
          </a:prstGeom>
          <a:ln cap="flat" w="38100">
            <a:solidFill>
              <a:srgbClr val="000000"/>
            </a:solidFill>
            <a:prstDash val="solid"/>
            <a:headEnd type="none" len="sm" w="sm"/>
            <a:tailEnd type="arrow" len="sm" w="med"/>
          </a:ln>
        </p:spPr>
      </p:sp>
      <p:grpSp>
        <p:nvGrpSpPr>
          <p:cNvPr name="Group 37" id="37"/>
          <p:cNvGrpSpPr/>
          <p:nvPr/>
        </p:nvGrpSpPr>
        <p:grpSpPr>
          <a:xfrm rot="0">
            <a:off x="12473349" y="829049"/>
            <a:ext cx="1745177" cy="174517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9" id="3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40" id="40"/>
          <p:cNvGrpSpPr/>
          <p:nvPr/>
        </p:nvGrpSpPr>
        <p:grpSpPr>
          <a:xfrm rot="0">
            <a:off x="15103378" y="829049"/>
            <a:ext cx="1745177" cy="174517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2" id="42"/>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TextBox 43" id="43"/>
          <p:cNvSpPr txBox="true"/>
          <p:nvPr/>
        </p:nvSpPr>
        <p:spPr>
          <a:xfrm rot="0">
            <a:off x="12290349" y="2645837"/>
            <a:ext cx="2111177"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temp1</a:t>
            </a:r>
          </a:p>
        </p:txBody>
      </p:sp>
      <p:sp>
        <p:nvSpPr>
          <p:cNvPr name="TextBox 44" id="44"/>
          <p:cNvSpPr txBox="true"/>
          <p:nvPr/>
        </p:nvSpPr>
        <p:spPr>
          <a:xfrm rot="0">
            <a:off x="15038042" y="2645837"/>
            <a:ext cx="2241848"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temp2</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19596" y="4730355"/>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336986"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3336986"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3980171" y="8955443"/>
            <a:ext cx="0" cy="784268"/>
          </a:xfrm>
          <a:prstGeom prst="line">
            <a:avLst/>
          </a:prstGeom>
          <a:ln cap="flat" w="38100">
            <a:solidFill>
              <a:srgbClr val="000000"/>
            </a:solidFill>
            <a:prstDash val="solid"/>
            <a:headEnd type="none" len="sm" w="sm"/>
            <a:tailEnd type="arrow" len="sm" w="med"/>
          </a:ln>
        </p:spPr>
      </p:sp>
      <p:sp>
        <p:nvSpPr>
          <p:cNvPr name="TextBox 35" id="35"/>
          <p:cNvSpPr txBox="true"/>
          <p:nvPr/>
        </p:nvSpPr>
        <p:spPr>
          <a:xfrm rot="0">
            <a:off x="9144000" y="8249335"/>
            <a:ext cx="141714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ptr2</a:t>
            </a:r>
          </a:p>
        </p:txBody>
      </p:sp>
      <p:sp>
        <p:nvSpPr>
          <p:cNvPr name="AutoShape 36" id="36"/>
          <p:cNvSpPr/>
          <p:nvPr/>
        </p:nvSpPr>
        <p:spPr>
          <a:xfrm flipV="true">
            <a:off x="9852571" y="8962457"/>
            <a:ext cx="0" cy="784268"/>
          </a:xfrm>
          <a:prstGeom prst="line">
            <a:avLst/>
          </a:prstGeom>
          <a:ln cap="flat" w="38100">
            <a:solidFill>
              <a:srgbClr val="000000"/>
            </a:solidFill>
            <a:prstDash val="solid"/>
            <a:headEnd type="none" len="sm" w="sm"/>
            <a:tailEnd type="arrow" len="sm" w="med"/>
          </a:ln>
        </p:spPr>
      </p:sp>
      <p:grpSp>
        <p:nvGrpSpPr>
          <p:cNvPr name="Group 37" id="37"/>
          <p:cNvGrpSpPr/>
          <p:nvPr/>
        </p:nvGrpSpPr>
        <p:grpSpPr>
          <a:xfrm rot="0">
            <a:off x="12473349" y="829049"/>
            <a:ext cx="1745177" cy="174517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9" id="3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40" id="40"/>
          <p:cNvGrpSpPr/>
          <p:nvPr/>
        </p:nvGrpSpPr>
        <p:grpSpPr>
          <a:xfrm rot="0">
            <a:off x="15103378" y="829049"/>
            <a:ext cx="1745177" cy="174517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2" id="42"/>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TextBox 43" id="43"/>
          <p:cNvSpPr txBox="true"/>
          <p:nvPr/>
        </p:nvSpPr>
        <p:spPr>
          <a:xfrm rot="0">
            <a:off x="12290349" y="2645837"/>
            <a:ext cx="2111177"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temp1</a:t>
            </a:r>
          </a:p>
        </p:txBody>
      </p:sp>
      <p:sp>
        <p:nvSpPr>
          <p:cNvPr name="TextBox 44" id="44"/>
          <p:cNvSpPr txBox="true"/>
          <p:nvPr/>
        </p:nvSpPr>
        <p:spPr>
          <a:xfrm rot="0">
            <a:off x="15038042" y="2645837"/>
            <a:ext cx="2241848"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temp2</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19596" y="4730355"/>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336986"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3336986"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3980171" y="8955443"/>
            <a:ext cx="0" cy="784268"/>
          </a:xfrm>
          <a:prstGeom prst="line">
            <a:avLst/>
          </a:prstGeom>
          <a:ln cap="flat" w="38100">
            <a:solidFill>
              <a:srgbClr val="000000"/>
            </a:solidFill>
            <a:prstDash val="solid"/>
            <a:headEnd type="none" len="sm" w="sm"/>
            <a:tailEnd type="arrow" len="sm" w="med"/>
          </a:ln>
        </p:spPr>
      </p:sp>
      <p:sp>
        <p:nvSpPr>
          <p:cNvPr name="TextBox 35" id="35"/>
          <p:cNvSpPr txBox="true"/>
          <p:nvPr/>
        </p:nvSpPr>
        <p:spPr>
          <a:xfrm rot="0">
            <a:off x="11764778" y="8242321"/>
            <a:ext cx="141714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ptr2</a:t>
            </a:r>
          </a:p>
        </p:txBody>
      </p:sp>
      <p:sp>
        <p:nvSpPr>
          <p:cNvPr name="AutoShape 36" id="36"/>
          <p:cNvSpPr/>
          <p:nvPr/>
        </p:nvSpPr>
        <p:spPr>
          <a:xfrm flipV="true">
            <a:off x="12473349" y="8955443"/>
            <a:ext cx="0" cy="784268"/>
          </a:xfrm>
          <a:prstGeom prst="line">
            <a:avLst/>
          </a:prstGeom>
          <a:ln cap="flat" w="38100">
            <a:solidFill>
              <a:srgbClr val="000000"/>
            </a:solidFill>
            <a:prstDash val="solid"/>
            <a:headEnd type="none" len="sm" w="sm"/>
            <a:tailEnd type="arrow" len="sm" w="med"/>
          </a:ln>
        </p:spPr>
      </p:sp>
      <p:grpSp>
        <p:nvGrpSpPr>
          <p:cNvPr name="Group 37" id="37"/>
          <p:cNvGrpSpPr/>
          <p:nvPr/>
        </p:nvGrpSpPr>
        <p:grpSpPr>
          <a:xfrm rot="0">
            <a:off x="12473349" y="829049"/>
            <a:ext cx="1745177" cy="174517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9" id="3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40" id="40"/>
          <p:cNvGrpSpPr/>
          <p:nvPr/>
        </p:nvGrpSpPr>
        <p:grpSpPr>
          <a:xfrm rot="0">
            <a:off x="15103378" y="829049"/>
            <a:ext cx="1745177" cy="174517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2" id="42"/>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TextBox 43" id="43"/>
          <p:cNvSpPr txBox="true"/>
          <p:nvPr/>
        </p:nvSpPr>
        <p:spPr>
          <a:xfrm rot="0">
            <a:off x="12290349" y="2645837"/>
            <a:ext cx="2111177"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temp1</a:t>
            </a:r>
          </a:p>
        </p:txBody>
      </p:sp>
      <p:sp>
        <p:nvSpPr>
          <p:cNvPr name="TextBox 44" id="44"/>
          <p:cNvSpPr txBox="true"/>
          <p:nvPr/>
        </p:nvSpPr>
        <p:spPr>
          <a:xfrm rot="0">
            <a:off x="15038042" y="2645837"/>
            <a:ext cx="2241848"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temp2</a:t>
            </a:r>
          </a:p>
        </p:txBody>
      </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19596" y="4730355"/>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336986"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3336986"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3980171" y="8955443"/>
            <a:ext cx="0" cy="784268"/>
          </a:xfrm>
          <a:prstGeom prst="line">
            <a:avLst/>
          </a:prstGeom>
          <a:ln cap="flat" w="38100">
            <a:solidFill>
              <a:srgbClr val="000000"/>
            </a:solidFill>
            <a:prstDash val="solid"/>
            <a:headEnd type="none" len="sm" w="sm"/>
            <a:tailEnd type="arrow" len="sm" w="med"/>
          </a:ln>
        </p:spPr>
      </p:sp>
      <p:sp>
        <p:nvSpPr>
          <p:cNvPr name="TextBox 35" id="35"/>
          <p:cNvSpPr txBox="true"/>
          <p:nvPr/>
        </p:nvSpPr>
        <p:spPr>
          <a:xfrm rot="0">
            <a:off x="11764778" y="8242321"/>
            <a:ext cx="141714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ptr2</a:t>
            </a:r>
          </a:p>
        </p:txBody>
      </p:sp>
      <p:sp>
        <p:nvSpPr>
          <p:cNvPr name="AutoShape 36" id="36"/>
          <p:cNvSpPr/>
          <p:nvPr/>
        </p:nvSpPr>
        <p:spPr>
          <a:xfrm flipV="true">
            <a:off x="12473349" y="8955443"/>
            <a:ext cx="0" cy="784268"/>
          </a:xfrm>
          <a:prstGeom prst="line">
            <a:avLst/>
          </a:prstGeom>
          <a:ln cap="flat" w="38100">
            <a:solidFill>
              <a:srgbClr val="000000"/>
            </a:solidFill>
            <a:prstDash val="solid"/>
            <a:headEnd type="none" len="sm" w="sm"/>
            <a:tailEnd type="arrow" len="sm" w="med"/>
          </a:ln>
        </p:spPr>
      </p:sp>
      <p:grpSp>
        <p:nvGrpSpPr>
          <p:cNvPr name="Group 37" id="37"/>
          <p:cNvGrpSpPr/>
          <p:nvPr/>
        </p:nvGrpSpPr>
        <p:grpSpPr>
          <a:xfrm rot="0">
            <a:off x="12473349" y="829049"/>
            <a:ext cx="1745177" cy="174517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9" id="3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40" id="40"/>
          <p:cNvGrpSpPr/>
          <p:nvPr/>
        </p:nvGrpSpPr>
        <p:grpSpPr>
          <a:xfrm rot="0">
            <a:off x="15103378" y="829049"/>
            <a:ext cx="1745177" cy="174517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2" id="42"/>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TextBox 43" id="43"/>
          <p:cNvSpPr txBox="true"/>
          <p:nvPr/>
        </p:nvSpPr>
        <p:spPr>
          <a:xfrm rot="0">
            <a:off x="12290349" y="2645837"/>
            <a:ext cx="2111177"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temp1</a:t>
            </a:r>
          </a:p>
        </p:txBody>
      </p:sp>
      <p:sp>
        <p:nvSpPr>
          <p:cNvPr name="TextBox 44" id="44"/>
          <p:cNvSpPr txBox="true"/>
          <p:nvPr/>
        </p:nvSpPr>
        <p:spPr>
          <a:xfrm rot="0">
            <a:off x="15038042" y="2645837"/>
            <a:ext cx="2241848"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temp2</a:t>
            </a:r>
          </a:p>
        </p:txBody>
      </p:sp>
      <p:sp>
        <p:nvSpPr>
          <p:cNvPr name="TextBox 45" id="45"/>
          <p:cNvSpPr txBox="true"/>
          <p:nvPr/>
        </p:nvSpPr>
        <p:spPr>
          <a:xfrm rot="0">
            <a:off x="514945" y="6856452"/>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F62C07"/>
                </a:solidFill>
                <a:latin typeface="Montserrat Bold"/>
                <a:ea typeface="Montserrat Bold"/>
                <a:cs typeface="Montserrat Bold"/>
                <a:sym typeface="Montserrat Bold"/>
              </a:rPr>
              <a:t>ptr</a:t>
            </a:r>
          </a:p>
        </p:txBody>
      </p:sp>
      <p:sp>
        <p:nvSpPr>
          <p:cNvPr name="AutoShape 46" id="46"/>
          <p:cNvSpPr/>
          <p:nvPr/>
        </p:nvSpPr>
        <p:spPr>
          <a:xfrm>
            <a:off x="1542455" y="7248818"/>
            <a:ext cx="108235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19596" y="4730355"/>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336986"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3336986"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3980171" y="8955443"/>
            <a:ext cx="0" cy="784268"/>
          </a:xfrm>
          <a:prstGeom prst="line">
            <a:avLst/>
          </a:prstGeom>
          <a:ln cap="flat" w="38100">
            <a:solidFill>
              <a:srgbClr val="000000"/>
            </a:solidFill>
            <a:prstDash val="solid"/>
            <a:headEnd type="none" len="sm" w="sm"/>
            <a:tailEnd type="arrow" len="sm" w="med"/>
          </a:ln>
        </p:spPr>
      </p:sp>
      <p:sp>
        <p:nvSpPr>
          <p:cNvPr name="TextBox 35" id="35"/>
          <p:cNvSpPr txBox="true"/>
          <p:nvPr/>
        </p:nvSpPr>
        <p:spPr>
          <a:xfrm rot="0">
            <a:off x="11764778" y="8242321"/>
            <a:ext cx="141714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ptr2</a:t>
            </a:r>
          </a:p>
        </p:txBody>
      </p:sp>
      <p:sp>
        <p:nvSpPr>
          <p:cNvPr name="AutoShape 36" id="36"/>
          <p:cNvSpPr/>
          <p:nvPr/>
        </p:nvSpPr>
        <p:spPr>
          <a:xfrm flipV="true">
            <a:off x="12473349" y="8955443"/>
            <a:ext cx="0" cy="784268"/>
          </a:xfrm>
          <a:prstGeom prst="line">
            <a:avLst/>
          </a:prstGeom>
          <a:ln cap="flat" w="38100">
            <a:solidFill>
              <a:srgbClr val="000000"/>
            </a:solidFill>
            <a:prstDash val="solid"/>
            <a:headEnd type="none" len="sm" w="sm"/>
            <a:tailEnd type="arrow" len="sm" w="med"/>
          </a:ln>
        </p:spPr>
      </p:sp>
      <p:grpSp>
        <p:nvGrpSpPr>
          <p:cNvPr name="Group 37" id="37"/>
          <p:cNvGrpSpPr/>
          <p:nvPr/>
        </p:nvGrpSpPr>
        <p:grpSpPr>
          <a:xfrm rot="0">
            <a:off x="12473349" y="829049"/>
            <a:ext cx="1745177" cy="174517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9" id="3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40" id="40"/>
          <p:cNvGrpSpPr/>
          <p:nvPr/>
        </p:nvGrpSpPr>
        <p:grpSpPr>
          <a:xfrm rot="0">
            <a:off x="15103378" y="829049"/>
            <a:ext cx="1745177" cy="174517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2" id="42"/>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TextBox 43" id="43"/>
          <p:cNvSpPr txBox="true"/>
          <p:nvPr/>
        </p:nvSpPr>
        <p:spPr>
          <a:xfrm rot="0">
            <a:off x="12290349" y="2645837"/>
            <a:ext cx="2111177"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temp1</a:t>
            </a:r>
          </a:p>
        </p:txBody>
      </p:sp>
      <p:sp>
        <p:nvSpPr>
          <p:cNvPr name="TextBox 44" id="44"/>
          <p:cNvSpPr txBox="true"/>
          <p:nvPr/>
        </p:nvSpPr>
        <p:spPr>
          <a:xfrm rot="0">
            <a:off x="15038042" y="2645837"/>
            <a:ext cx="2241848"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temp2</a:t>
            </a:r>
          </a:p>
        </p:txBody>
      </p:sp>
      <p:sp>
        <p:nvSpPr>
          <p:cNvPr name="TextBox 45" id="45"/>
          <p:cNvSpPr txBox="true"/>
          <p:nvPr/>
        </p:nvSpPr>
        <p:spPr>
          <a:xfrm rot="0">
            <a:off x="755111" y="4377817"/>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F62C07"/>
                </a:solidFill>
                <a:latin typeface="Montserrat Bold"/>
                <a:ea typeface="Montserrat Bold"/>
                <a:cs typeface="Montserrat Bold"/>
                <a:sym typeface="Montserrat Bold"/>
              </a:rPr>
              <a:t>ptr</a:t>
            </a:r>
          </a:p>
        </p:txBody>
      </p:sp>
      <p:sp>
        <p:nvSpPr>
          <p:cNvPr name="AutoShape 46" id="46"/>
          <p:cNvSpPr/>
          <p:nvPr/>
        </p:nvSpPr>
        <p:spPr>
          <a:xfrm>
            <a:off x="1782620" y="4770184"/>
            <a:ext cx="1082359" cy="0"/>
          </a:xfrm>
          <a:prstGeom prst="line">
            <a:avLst/>
          </a:prstGeom>
          <a:ln cap="flat" w="38100">
            <a:solidFill>
              <a:srgbClr val="000000"/>
            </a:solidFill>
            <a:prstDash val="solid"/>
            <a:headEnd type="none" len="sm" w="sm"/>
            <a:tailEnd type="arrow" len="sm" w="med"/>
          </a:ln>
        </p:spPr>
      </p:sp>
      <p:sp>
        <p:nvSpPr>
          <p:cNvPr name="AutoShape 47" id="47"/>
          <p:cNvSpPr/>
          <p:nvPr/>
        </p:nvSpPr>
        <p:spPr>
          <a:xfrm flipV="true">
            <a:off x="1268865" y="3411520"/>
            <a:ext cx="1596114" cy="947247"/>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74414"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3336986"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3980171" y="8955443"/>
            <a:ext cx="0" cy="784268"/>
          </a:xfrm>
          <a:prstGeom prst="line">
            <a:avLst/>
          </a:prstGeom>
          <a:ln cap="flat" w="38100">
            <a:solidFill>
              <a:srgbClr val="000000"/>
            </a:solidFill>
            <a:prstDash val="solid"/>
            <a:headEnd type="none" len="sm" w="sm"/>
            <a:tailEnd type="arrow" len="sm" w="med"/>
          </a:ln>
        </p:spPr>
      </p:sp>
      <p:sp>
        <p:nvSpPr>
          <p:cNvPr name="TextBox 35" id="35"/>
          <p:cNvSpPr txBox="true"/>
          <p:nvPr/>
        </p:nvSpPr>
        <p:spPr>
          <a:xfrm rot="0">
            <a:off x="11764778" y="8242321"/>
            <a:ext cx="141714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ptr2</a:t>
            </a:r>
          </a:p>
        </p:txBody>
      </p:sp>
      <p:sp>
        <p:nvSpPr>
          <p:cNvPr name="AutoShape 36" id="36"/>
          <p:cNvSpPr/>
          <p:nvPr/>
        </p:nvSpPr>
        <p:spPr>
          <a:xfrm flipV="true">
            <a:off x="12473349" y="8955443"/>
            <a:ext cx="0" cy="784268"/>
          </a:xfrm>
          <a:prstGeom prst="line">
            <a:avLst/>
          </a:prstGeom>
          <a:ln cap="flat" w="38100">
            <a:solidFill>
              <a:srgbClr val="000000"/>
            </a:solidFill>
            <a:prstDash val="solid"/>
            <a:headEnd type="none" len="sm" w="sm"/>
            <a:tailEnd type="arrow" len="sm" w="med"/>
          </a:ln>
        </p:spPr>
      </p:sp>
      <p:grpSp>
        <p:nvGrpSpPr>
          <p:cNvPr name="Group 37" id="37"/>
          <p:cNvGrpSpPr/>
          <p:nvPr/>
        </p:nvGrpSpPr>
        <p:grpSpPr>
          <a:xfrm rot="0">
            <a:off x="11600760" y="3698299"/>
            <a:ext cx="1745177" cy="174517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39" id="3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40" id="40"/>
          <p:cNvGrpSpPr/>
          <p:nvPr/>
        </p:nvGrpSpPr>
        <p:grpSpPr>
          <a:xfrm rot="0">
            <a:off x="3107582" y="1221415"/>
            <a:ext cx="1745177" cy="174517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42" id="42"/>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TextBox 43" id="43"/>
          <p:cNvSpPr txBox="true"/>
          <p:nvPr/>
        </p:nvSpPr>
        <p:spPr>
          <a:xfrm rot="0">
            <a:off x="13612874" y="4197571"/>
            <a:ext cx="2111177"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temp1</a:t>
            </a:r>
          </a:p>
        </p:txBody>
      </p:sp>
      <p:sp>
        <p:nvSpPr>
          <p:cNvPr name="TextBox 44" id="44"/>
          <p:cNvSpPr txBox="true"/>
          <p:nvPr/>
        </p:nvSpPr>
        <p:spPr>
          <a:xfrm rot="0">
            <a:off x="545514" y="1808543"/>
            <a:ext cx="2241848"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temp2</a:t>
            </a:r>
          </a:p>
        </p:txBody>
      </p:sp>
      <p:sp>
        <p:nvSpPr>
          <p:cNvPr name="AutoShape 45" id="45"/>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46" id="46"/>
          <p:cNvSpPr/>
          <p:nvPr/>
        </p:nvSpPr>
        <p:spPr>
          <a:xfrm flipV="true">
            <a:off x="12473349" y="2914031"/>
            <a:ext cx="0" cy="784268"/>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377554" y="495974"/>
            <a:ext cx="514121" cy="219670"/>
          </a:xfrm>
          <a:custGeom>
            <a:avLst/>
            <a:gdLst/>
            <a:ahLst/>
            <a:cxnLst/>
            <a:rect r="r" b="b" t="t" l="l"/>
            <a:pathLst>
              <a:path h="219670" w="514121">
                <a:moveTo>
                  <a:pt x="0" y="0"/>
                </a:moveTo>
                <a:lnTo>
                  <a:pt x="514121" y="0"/>
                </a:lnTo>
                <a:lnTo>
                  <a:pt x="514121" y="219670"/>
                </a:lnTo>
                <a:lnTo>
                  <a:pt x="0" y="2196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03127" y="2942540"/>
            <a:ext cx="16881746" cy="4163795"/>
          </a:xfrm>
          <a:prstGeom prst="rect">
            <a:avLst/>
          </a:prstGeom>
        </p:spPr>
        <p:txBody>
          <a:bodyPr anchor="t" rtlCol="false" tIns="0" lIns="0" bIns="0" rIns="0">
            <a:spAutoFit/>
          </a:bodyPr>
          <a:lstStyle/>
          <a:p>
            <a:pPr algn="ctr">
              <a:lnSpc>
                <a:spcPts val="16724"/>
              </a:lnSpc>
            </a:pPr>
            <a:r>
              <a:rPr lang="en-US" sz="11946" spc="3440">
                <a:solidFill>
                  <a:srgbClr val="5AC65E"/>
                </a:solidFill>
                <a:latin typeface="Montserrat Bold"/>
                <a:ea typeface="Montserrat Bold"/>
                <a:cs typeface="Montserrat Bold"/>
                <a:sym typeface="Montserrat Bold"/>
              </a:rPr>
              <a:t>HOW CAN WE ADD FRIENDS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B1300"/>
        </a:solidFill>
      </p:bgPr>
    </p:bg>
    <p:spTree>
      <p:nvGrpSpPr>
        <p:cNvPr id="1" name=""/>
        <p:cNvGrpSpPr/>
        <p:nvPr/>
      </p:nvGrpSpPr>
      <p:grpSpPr>
        <a:xfrm>
          <a:off x="0" y="0"/>
          <a:ext cx="0" cy="0"/>
          <a:chOff x="0" y="0"/>
          <a:chExt cx="0" cy="0"/>
        </a:xfrm>
      </p:grpSpPr>
      <p:sp>
        <p:nvSpPr>
          <p:cNvPr name="Freeform 2" id="2"/>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2"/>
            <a:stretch>
              <a:fillRect l="0" t="-86495" r="0" b="0"/>
            </a:stretch>
          </a:blipFill>
        </p:spPr>
      </p:sp>
      <p:grpSp>
        <p:nvGrpSpPr>
          <p:cNvPr name="Group 3" id="3"/>
          <p:cNvGrpSpPr/>
          <p:nvPr/>
        </p:nvGrpSpPr>
        <p:grpSpPr>
          <a:xfrm rot="0">
            <a:off x="0" y="2396180"/>
            <a:ext cx="18288000" cy="7890820"/>
            <a:chOff x="0" y="0"/>
            <a:chExt cx="7006924" cy="3023314"/>
          </a:xfrm>
        </p:grpSpPr>
        <p:sp>
          <p:nvSpPr>
            <p:cNvPr name="Freeform 4" id="4"/>
            <p:cNvSpPr/>
            <p:nvPr/>
          </p:nvSpPr>
          <p:spPr>
            <a:xfrm flipH="false" flipV="false" rot="0">
              <a:off x="0" y="0"/>
              <a:ext cx="7006924" cy="3023314"/>
            </a:xfrm>
            <a:custGeom>
              <a:avLst/>
              <a:gdLst/>
              <a:ahLst/>
              <a:cxnLst/>
              <a:rect r="r" b="b" t="t" l="l"/>
              <a:pathLst>
                <a:path h="3023314" w="7006924">
                  <a:moveTo>
                    <a:pt x="0" y="0"/>
                  </a:moveTo>
                  <a:lnTo>
                    <a:pt x="7006924" y="0"/>
                  </a:lnTo>
                  <a:lnTo>
                    <a:pt x="7006924" y="3023314"/>
                  </a:lnTo>
                  <a:lnTo>
                    <a:pt x="0" y="3023314"/>
                  </a:lnTo>
                  <a:close/>
                </a:path>
              </a:pathLst>
            </a:custGeom>
            <a:solidFill>
              <a:srgbClr val="EFEFEF"/>
            </a:solidFill>
          </p:spPr>
        </p:sp>
        <p:sp>
          <p:nvSpPr>
            <p:cNvPr name="TextBox 5" id="5"/>
            <p:cNvSpPr txBox="true"/>
            <p:nvPr/>
          </p:nvSpPr>
          <p:spPr>
            <a:xfrm>
              <a:off x="0" y="-19050"/>
              <a:ext cx="7006924" cy="3042364"/>
            </a:xfrm>
            <a:prstGeom prst="rect">
              <a:avLst/>
            </a:prstGeom>
          </p:spPr>
          <p:txBody>
            <a:bodyPr anchor="ctr" rtlCol="false" tIns="50800" lIns="50800" bIns="50800" rIns="50800"/>
            <a:lstStyle/>
            <a:p>
              <a:pPr algn="ctr">
                <a:lnSpc>
                  <a:spcPts val="2859"/>
                </a:lnSpc>
              </a:pPr>
            </a:p>
            <a:p>
              <a:pPr algn="ctr">
                <a:lnSpc>
                  <a:spcPts val="4289"/>
                </a:lnSpc>
              </a:pPr>
              <a:r>
                <a:rPr lang="en-US" sz="3299">
                  <a:solidFill>
                    <a:srgbClr val="000000"/>
                  </a:solidFill>
                  <a:latin typeface="Open Sauce"/>
                  <a:ea typeface="Open Sauce"/>
                  <a:cs typeface="Open Sauce"/>
                  <a:sym typeface="Open Sauce"/>
                </a:rPr>
                <a:t>Here's a draft for the "About the Project" section of your PowerPoint presentation:</a:t>
              </a:r>
            </a:p>
            <a:p>
              <a:pPr algn="ctr">
                <a:lnSpc>
                  <a:spcPts val="4289"/>
                </a:lnSpc>
              </a:pPr>
              <a:r>
                <a:rPr lang="en-US" sz="3299">
                  <a:solidFill>
                    <a:srgbClr val="000000"/>
                  </a:solidFill>
                  <a:latin typeface="Open Sauce"/>
                  <a:ea typeface="Open Sauce"/>
                  <a:cs typeface="Open Sauce"/>
                  <a:sym typeface="Open Sauce"/>
                </a:rPr>
                <a:t>About the Project</a:t>
              </a:r>
            </a:p>
            <a:p>
              <a:pPr algn="ctr">
                <a:lnSpc>
                  <a:spcPts val="4289"/>
                </a:lnSpc>
              </a:pPr>
              <a:r>
                <a:rPr lang="en-US" sz="3299">
                  <a:solidFill>
                    <a:srgbClr val="000000"/>
                  </a:solidFill>
                  <a:latin typeface="Open Sauce"/>
                  <a:ea typeface="Open Sauce"/>
                  <a:cs typeface="Open Sauce"/>
                  <a:sym typeface="Open Sauce"/>
                </a:rPr>
                <a:t>This project is a simulation of a social media platform, modeled after popular applications like Instagram and Facebook. The goal of this project is to replicate the basic functionalities of a social media network using data structures, specifically linked lists, in C++.</a:t>
              </a:r>
            </a:p>
          </p:txBody>
        </p:sp>
      </p:grpSp>
      <p:sp>
        <p:nvSpPr>
          <p:cNvPr name="Freeform 6" id="6"/>
          <p:cNvSpPr/>
          <p:nvPr/>
        </p:nvSpPr>
        <p:spPr>
          <a:xfrm flipH="false" flipV="false" rot="0">
            <a:off x="713023" y="3192991"/>
            <a:ext cx="1156649" cy="1173721"/>
          </a:xfrm>
          <a:custGeom>
            <a:avLst/>
            <a:gdLst/>
            <a:ahLst/>
            <a:cxnLst/>
            <a:rect r="r" b="b" t="t" l="l"/>
            <a:pathLst>
              <a:path h="1173721" w="1156649">
                <a:moveTo>
                  <a:pt x="0" y="0"/>
                </a:moveTo>
                <a:lnTo>
                  <a:pt x="1156649" y="0"/>
                </a:lnTo>
                <a:lnTo>
                  <a:pt x="1156649" y="1173720"/>
                </a:lnTo>
                <a:lnTo>
                  <a:pt x="0" y="1173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34043" y="78143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474235" y="188846"/>
            <a:ext cx="14089136" cy="1527308"/>
          </a:xfrm>
          <a:prstGeom prst="rect">
            <a:avLst/>
          </a:prstGeom>
        </p:spPr>
        <p:txBody>
          <a:bodyPr anchor="t" rtlCol="false" tIns="0" lIns="0" bIns="0" rIns="0">
            <a:spAutoFit/>
          </a:bodyPr>
          <a:lstStyle/>
          <a:p>
            <a:pPr algn="l">
              <a:lnSpc>
                <a:spcPts val="12450"/>
              </a:lnSpc>
            </a:pPr>
            <a:r>
              <a:rPr lang="en-US" sz="9021" spc="884">
                <a:solidFill>
                  <a:srgbClr val="FFFFFF"/>
                </a:solidFill>
                <a:latin typeface="Oswald Bold"/>
                <a:ea typeface="Oswald Bold"/>
                <a:cs typeface="Oswald Bold"/>
                <a:sym typeface="Oswald Bold"/>
              </a:rPr>
              <a:t>ABOUT THE PROJECT</a:t>
            </a:r>
          </a:p>
        </p:txBody>
      </p:sp>
      <p:sp>
        <p:nvSpPr>
          <p:cNvPr name="Freeform 9" id="9"/>
          <p:cNvSpPr/>
          <p:nvPr/>
        </p:nvSpPr>
        <p:spPr>
          <a:xfrm flipH="false" flipV="false" rot="0">
            <a:off x="-1181643" y="796675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479722" y="-1953769"/>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028700" y="4521784"/>
            <a:ext cx="1986536" cy="19865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sp>
        <p:nvSpPr>
          <p:cNvPr name="AutoShape 5" id="5"/>
          <p:cNvSpPr/>
          <p:nvPr/>
        </p:nvSpPr>
        <p:spPr>
          <a:xfrm>
            <a:off x="3015236" y="5515052"/>
            <a:ext cx="1984448" cy="26867"/>
          </a:xfrm>
          <a:prstGeom prst="line">
            <a:avLst/>
          </a:prstGeom>
          <a:ln cap="flat" w="95250">
            <a:solidFill>
              <a:srgbClr val="000000"/>
            </a:solidFill>
            <a:prstDash val="solid"/>
            <a:headEnd type="none" len="sm" w="sm"/>
            <a:tailEnd type="arrow" len="sm" w="med"/>
          </a:ln>
        </p:spPr>
      </p:sp>
      <p:grpSp>
        <p:nvGrpSpPr>
          <p:cNvPr name="Group 6" id="6"/>
          <p:cNvGrpSpPr/>
          <p:nvPr/>
        </p:nvGrpSpPr>
        <p:grpSpPr>
          <a:xfrm rot="0">
            <a:off x="4999684" y="4521848"/>
            <a:ext cx="2040142" cy="20401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9" id="9"/>
          <p:cNvGrpSpPr/>
          <p:nvPr/>
        </p:nvGrpSpPr>
        <p:grpSpPr>
          <a:xfrm rot="0">
            <a:off x="8737059" y="4521784"/>
            <a:ext cx="2040206" cy="204020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2" id="12"/>
          <p:cNvGrpSpPr/>
          <p:nvPr/>
        </p:nvGrpSpPr>
        <p:grpSpPr>
          <a:xfrm rot="0">
            <a:off x="12484024" y="4426407"/>
            <a:ext cx="1875404" cy="18754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5" id="15"/>
          <p:cNvSpPr/>
          <p:nvPr/>
        </p:nvSpPr>
        <p:spPr>
          <a:xfrm>
            <a:off x="7020778" y="5591922"/>
            <a:ext cx="1735332" cy="64"/>
          </a:xfrm>
          <a:prstGeom prst="line">
            <a:avLst/>
          </a:prstGeom>
          <a:ln cap="flat" w="95250">
            <a:solidFill>
              <a:srgbClr val="000000"/>
            </a:solidFill>
            <a:prstDash val="solid"/>
            <a:headEnd type="none" len="sm" w="sm"/>
            <a:tailEnd type="arrow" len="sm" w="med"/>
          </a:ln>
        </p:spPr>
      </p:sp>
      <p:sp>
        <p:nvSpPr>
          <p:cNvPr name="AutoShape 16" id="16"/>
          <p:cNvSpPr/>
          <p:nvPr/>
        </p:nvSpPr>
        <p:spPr>
          <a:xfrm>
            <a:off x="10767742" y="5544233"/>
            <a:ext cx="1735332" cy="64"/>
          </a:xfrm>
          <a:prstGeom prst="line">
            <a:avLst/>
          </a:prstGeom>
          <a:ln cap="flat" w="95250">
            <a:solidFill>
              <a:srgbClr val="000000"/>
            </a:solidFill>
            <a:prstDash val="solid"/>
            <a:headEnd type="none" len="sm" w="sm"/>
            <a:tailEnd type="arrow" len="sm" w="med"/>
          </a:ln>
        </p:spPr>
      </p:sp>
      <p:sp>
        <p:nvSpPr>
          <p:cNvPr name="AutoShape 17" id="17"/>
          <p:cNvSpPr/>
          <p:nvPr/>
        </p:nvSpPr>
        <p:spPr>
          <a:xfrm>
            <a:off x="14359429" y="5515020"/>
            <a:ext cx="1735332" cy="64"/>
          </a:xfrm>
          <a:prstGeom prst="line">
            <a:avLst/>
          </a:prstGeom>
          <a:ln cap="flat" w="95250">
            <a:solidFill>
              <a:srgbClr val="000000"/>
            </a:solidFill>
            <a:prstDash val="solid"/>
            <a:headEnd type="none" len="sm" w="sm"/>
            <a:tailEnd type="arrow" len="sm" w="med"/>
          </a:ln>
        </p:spPr>
      </p:sp>
      <p:sp>
        <p:nvSpPr>
          <p:cNvPr name="TextBox 18" id="18"/>
          <p:cNvSpPr txBox="true"/>
          <p:nvPr/>
        </p:nvSpPr>
        <p:spPr>
          <a:xfrm rot="0">
            <a:off x="1153258" y="3660725"/>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grpSp>
        <p:nvGrpSpPr>
          <p:cNvPr name="Group 19" id="19"/>
          <p:cNvGrpSpPr/>
          <p:nvPr/>
        </p:nvGrpSpPr>
        <p:grpSpPr>
          <a:xfrm rot="-10800000">
            <a:off x="1749193" y="6508320"/>
            <a:ext cx="545549" cy="935908"/>
            <a:chOff x="0" y="0"/>
            <a:chExt cx="473788" cy="812800"/>
          </a:xfrm>
        </p:grpSpPr>
        <p:sp>
          <p:nvSpPr>
            <p:cNvPr name="Freeform 20" id="20"/>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1" id="21"/>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2" id="22"/>
          <p:cNvSpPr txBox="true"/>
          <p:nvPr/>
        </p:nvSpPr>
        <p:spPr>
          <a:xfrm rot="0">
            <a:off x="1632771" y="7463278"/>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sp>
        <p:nvSpPr>
          <p:cNvPr name="TextBox 23" id="23"/>
          <p:cNvSpPr txBox="true"/>
          <p:nvPr/>
        </p:nvSpPr>
        <p:spPr>
          <a:xfrm rot="0">
            <a:off x="0" y="9181460"/>
            <a:ext cx="17651664"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Let’s create a  post for Naaz</a:t>
            </a:r>
          </a:p>
        </p:txBody>
      </p:sp>
      <p:grpSp>
        <p:nvGrpSpPr>
          <p:cNvPr name="Group 24" id="24"/>
          <p:cNvGrpSpPr/>
          <p:nvPr/>
        </p:nvGrpSpPr>
        <p:grpSpPr>
          <a:xfrm rot="0">
            <a:off x="8163726" y="476551"/>
            <a:ext cx="2040206" cy="204020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5757">
                    <a:alpha val="100000"/>
                  </a:srgbClr>
                </a:gs>
                <a:gs pos="100000">
                  <a:srgbClr val="8C52FF">
                    <a:alpha val="100000"/>
                  </a:srgbClr>
                </a:gs>
              </a:gsLst>
              <a:lin ang="0"/>
            </a:gradFill>
          </p:spPr>
        </p:sp>
        <p:sp>
          <p:nvSpPr>
            <p:cNvPr name="TextBox 26" id="26"/>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post</a:t>
              </a:r>
            </a:p>
          </p:txBody>
        </p:sp>
      </p:grpSp>
      <p:sp>
        <p:nvSpPr>
          <p:cNvPr name="TextBox 27" id="27"/>
          <p:cNvSpPr txBox="true"/>
          <p:nvPr/>
        </p:nvSpPr>
        <p:spPr>
          <a:xfrm rot="0">
            <a:off x="5915925" y="1155840"/>
            <a:ext cx="224780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028700" y="4521784"/>
            <a:ext cx="1986536" cy="19865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sp>
        <p:nvSpPr>
          <p:cNvPr name="AutoShape 5" id="5"/>
          <p:cNvSpPr/>
          <p:nvPr/>
        </p:nvSpPr>
        <p:spPr>
          <a:xfrm>
            <a:off x="3015236" y="5515052"/>
            <a:ext cx="1984448" cy="26867"/>
          </a:xfrm>
          <a:prstGeom prst="line">
            <a:avLst/>
          </a:prstGeom>
          <a:ln cap="flat" w="95250">
            <a:solidFill>
              <a:srgbClr val="000000"/>
            </a:solidFill>
            <a:prstDash val="solid"/>
            <a:headEnd type="none" len="sm" w="sm"/>
            <a:tailEnd type="arrow" len="sm" w="med"/>
          </a:ln>
        </p:spPr>
      </p:sp>
      <p:grpSp>
        <p:nvGrpSpPr>
          <p:cNvPr name="Group 6" id="6"/>
          <p:cNvGrpSpPr/>
          <p:nvPr/>
        </p:nvGrpSpPr>
        <p:grpSpPr>
          <a:xfrm rot="0">
            <a:off x="4999684" y="4521848"/>
            <a:ext cx="2040142" cy="20401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9" id="9"/>
          <p:cNvGrpSpPr/>
          <p:nvPr/>
        </p:nvGrpSpPr>
        <p:grpSpPr>
          <a:xfrm rot="0">
            <a:off x="8737059" y="4521784"/>
            <a:ext cx="2040206" cy="204020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2" id="12"/>
          <p:cNvGrpSpPr/>
          <p:nvPr/>
        </p:nvGrpSpPr>
        <p:grpSpPr>
          <a:xfrm rot="0">
            <a:off x="12484024" y="4483557"/>
            <a:ext cx="1875404" cy="18754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5" id="15"/>
          <p:cNvSpPr/>
          <p:nvPr/>
        </p:nvSpPr>
        <p:spPr>
          <a:xfrm>
            <a:off x="7020778" y="5591922"/>
            <a:ext cx="1735332" cy="64"/>
          </a:xfrm>
          <a:prstGeom prst="line">
            <a:avLst/>
          </a:prstGeom>
          <a:ln cap="flat" w="95250">
            <a:solidFill>
              <a:srgbClr val="000000"/>
            </a:solidFill>
            <a:prstDash val="solid"/>
            <a:headEnd type="none" len="sm" w="sm"/>
            <a:tailEnd type="arrow" len="sm" w="med"/>
          </a:ln>
        </p:spPr>
      </p:sp>
      <p:sp>
        <p:nvSpPr>
          <p:cNvPr name="AutoShape 16" id="16"/>
          <p:cNvSpPr/>
          <p:nvPr/>
        </p:nvSpPr>
        <p:spPr>
          <a:xfrm>
            <a:off x="10767742" y="5544233"/>
            <a:ext cx="1735332" cy="64"/>
          </a:xfrm>
          <a:prstGeom prst="line">
            <a:avLst/>
          </a:prstGeom>
          <a:ln cap="flat" w="95250">
            <a:solidFill>
              <a:srgbClr val="000000"/>
            </a:solidFill>
            <a:prstDash val="solid"/>
            <a:headEnd type="none" len="sm" w="sm"/>
            <a:tailEnd type="arrow" len="sm" w="med"/>
          </a:ln>
        </p:spPr>
      </p:sp>
      <p:sp>
        <p:nvSpPr>
          <p:cNvPr name="TextBox 17" id="17"/>
          <p:cNvSpPr txBox="true"/>
          <p:nvPr/>
        </p:nvSpPr>
        <p:spPr>
          <a:xfrm rot="0">
            <a:off x="1153258" y="3660725"/>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grpSp>
        <p:nvGrpSpPr>
          <p:cNvPr name="Group 18" id="18"/>
          <p:cNvGrpSpPr/>
          <p:nvPr/>
        </p:nvGrpSpPr>
        <p:grpSpPr>
          <a:xfrm rot="-10800000">
            <a:off x="5727197" y="6561990"/>
            <a:ext cx="545549" cy="935908"/>
            <a:chOff x="0" y="0"/>
            <a:chExt cx="473788" cy="812800"/>
          </a:xfrm>
        </p:grpSpPr>
        <p:sp>
          <p:nvSpPr>
            <p:cNvPr name="Freeform 19" id="19"/>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0" id="20"/>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1" id="21"/>
          <p:cNvSpPr txBox="true"/>
          <p:nvPr/>
        </p:nvSpPr>
        <p:spPr>
          <a:xfrm rot="0">
            <a:off x="5610775" y="7516948"/>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grpSp>
        <p:nvGrpSpPr>
          <p:cNvPr name="Group 22" id="22"/>
          <p:cNvGrpSpPr/>
          <p:nvPr/>
        </p:nvGrpSpPr>
        <p:grpSpPr>
          <a:xfrm rot="0">
            <a:off x="8163726" y="476551"/>
            <a:ext cx="2040206" cy="204020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5757">
                    <a:alpha val="100000"/>
                  </a:srgbClr>
                </a:gs>
                <a:gs pos="100000">
                  <a:srgbClr val="8C52FF">
                    <a:alpha val="100000"/>
                  </a:srgbClr>
                </a:gs>
              </a:gsLst>
              <a:lin ang="0"/>
            </a:gradFill>
          </p:spPr>
        </p:sp>
        <p:sp>
          <p:nvSpPr>
            <p:cNvPr name="TextBox 24" id="2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post</a:t>
              </a:r>
            </a:p>
          </p:txBody>
        </p:sp>
      </p:grpSp>
      <p:sp>
        <p:nvSpPr>
          <p:cNvPr name="TextBox 25" id="25"/>
          <p:cNvSpPr txBox="true"/>
          <p:nvPr/>
        </p:nvSpPr>
        <p:spPr>
          <a:xfrm rot="0">
            <a:off x="5915925" y="1155840"/>
            <a:ext cx="224780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a:t>
            </a:r>
          </a:p>
        </p:txBody>
      </p:sp>
      <p:sp>
        <p:nvSpPr>
          <p:cNvPr name="AutoShape 26" id="26"/>
          <p:cNvSpPr/>
          <p:nvPr/>
        </p:nvSpPr>
        <p:spPr>
          <a:xfrm>
            <a:off x="14359429" y="5541856"/>
            <a:ext cx="1735332" cy="64"/>
          </a:xfrm>
          <a:prstGeom prst="line">
            <a:avLst/>
          </a:prstGeom>
          <a:ln cap="flat" w="95250">
            <a:solidFill>
              <a:srgbClr val="000000"/>
            </a:solidFill>
            <a:prstDash val="solid"/>
            <a:headEnd type="none" len="sm" w="sm"/>
            <a:tailEnd type="arrow" len="sm" w="med"/>
          </a:ln>
        </p:spPr>
      </p:sp>
      <p:sp>
        <p:nvSpPr>
          <p:cNvPr name="TextBox 27" id="27"/>
          <p:cNvSpPr txBox="true"/>
          <p:nvPr/>
        </p:nvSpPr>
        <p:spPr>
          <a:xfrm rot="0">
            <a:off x="16091793" y="5047943"/>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028700" y="4521784"/>
            <a:ext cx="1986536" cy="19865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sp>
        <p:nvSpPr>
          <p:cNvPr name="AutoShape 5" id="5"/>
          <p:cNvSpPr/>
          <p:nvPr/>
        </p:nvSpPr>
        <p:spPr>
          <a:xfrm>
            <a:off x="3015236" y="5515052"/>
            <a:ext cx="1984448" cy="26867"/>
          </a:xfrm>
          <a:prstGeom prst="line">
            <a:avLst/>
          </a:prstGeom>
          <a:ln cap="flat" w="95250">
            <a:solidFill>
              <a:srgbClr val="000000"/>
            </a:solidFill>
            <a:prstDash val="solid"/>
            <a:headEnd type="none" len="sm" w="sm"/>
            <a:tailEnd type="arrow" len="sm" w="med"/>
          </a:ln>
        </p:spPr>
      </p:sp>
      <p:grpSp>
        <p:nvGrpSpPr>
          <p:cNvPr name="Group 6" id="6"/>
          <p:cNvGrpSpPr/>
          <p:nvPr/>
        </p:nvGrpSpPr>
        <p:grpSpPr>
          <a:xfrm rot="0">
            <a:off x="4999684" y="4521848"/>
            <a:ext cx="2040142" cy="20401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9" id="9"/>
          <p:cNvGrpSpPr/>
          <p:nvPr/>
        </p:nvGrpSpPr>
        <p:grpSpPr>
          <a:xfrm rot="0">
            <a:off x="8737059" y="4521784"/>
            <a:ext cx="2040206" cy="204020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2" id="12"/>
          <p:cNvGrpSpPr/>
          <p:nvPr/>
        </p:nvGrpSpPr>
        <p:grpSpPr>
          <a:xfrm rot="0">
            <a:off x="12484024" y="4483557"/>
            <a:ext cx="1875404" cy="18754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5" id="15"/>
          <p:cNvSpPr/>
          <p:nvPr/>
        </p:nvSpPr>
        <p:spPr>
          <a:xfrm>
            <a:off x="7020778" y="5591922"/>
            <a:ext cx="1735332" cy="64"/>
          </a:xfrm>
          <a:prstGeom prst="line">
            <a:avLst/>
          </a:prstGeom>
          <a:ln cap="flat" w="95250">
            <a:solidFill>
              <a:srgbClr val="000000"/>
            </a:solidFill>
            <a:prstDash val="solid"/>
            <a:headEnd type="none" len="sm" w="sm"/>
            <a:tailEnd type="arrow" len="sm" w="med"/>
          </a:ln>
        </p:spPr>
      </p:sp>
      <p:sp>
        <p:nvSpPr>
          <p:cNvPr name="AutoShape 16" id="16"/>
          <p:cNvSpPr/>
          <p:nvPr/>
        </p:nvSpPr>
        <p:spPr>
          <a:xfrm>
            <a:off x="10767742" y="5544233"/>
            <a:ext cx="1735332" cy="64"/>
          </a:xfrm>
          <a:prstGeom prst="line">
            <a:avLst/>
          </a:prstGeom>
          <a:ln cap="flat" w="95250">
            <a:solidFill>
              <a:srgbClr val="000000"/>
            </a:solidFill>
            <a:prstDash val="solid"/>
            <a:headEnd type="none" len="sm" w="sm"/>
            <a:tailEnd type="arrow" len="sm" w="med"/>
          </a:ln>
        </p:spPr>
      </p:sp>
      <p:sp>
        <p:nvSpPr>
          <p:cNvPr name="TextBox 17" id="17"/>
          <p:cNvSpPr txBox="true"/>
          <p:nvPr/>
        </p:nvSpPr>
        <p:spPr>
          <a:xfrm rot="0">
            <a:off x="1153258" y="3660725"/>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grpSp>
        <p:nvGrpSpPr>
          <p:cNvPr name="Group 18" id="18"/>
          <p:cNvGrpSpPr/>
          <p:nvPr/>
        </p:nvGrpSpPr>
        <p:grpSpPr>
          <a:xfrm rot="-10800000">
            <a:off x="9473225" y="6508320"/>
            <a:ext cx="545549" cy="935908"/>
            <a:chOff x="0" y="0"/>
            <a:chExt cx="473788" cy="812800"/>
          </a:xfrm>
        </p:grpSpPr>
        <p:sp>
          <p:nvSpPr>
            <p:cNvPr name="Freeform 19" id="19"/>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0" id="20"/>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1" id="21"/>
          <p:cNvSpPr txBox="true"/>
          <p:nvPr/>
        </p:nvSpPr>
        <p:spPr>
          <a:xfrm rot="0">
            <a:off x="9356802" y="7463278"/>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grpSp>
        <p:nvGrpSpPr>
          <p:cNvPr name="Group 22" id="22"/>
          <p:cNvGrpSpPr/>
          <p:nvPr/>
        </p:nvGrpSpPr>
        <p:grpSpPr>
          <a:xfrm rot="0">
            <a:off x="8163726" y="476551"/>
            <a:ext cx="2040206" cy="204020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5757">
                    <a:alpha val="100000"/>
                  </a:srgbClr>
                </a:gs>
                <a:gs pos="100000">
                  <a:srgbClr val="8C52FF">
                    <a:alpha val="100000"/>
                  </a:srgbClr>
                </a:gs>
              </a:gsLst>
              <a:lin ang="0"/>
            </a:gradFill>
          </p:spPr>
        </p:sp>
        <p:sp>
          <p:nvSpPr>
            <p:cNvPr name="TextBox 24" id="2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post</a:t>
              </a:r>
            </a:p>
          </p:txBody>
        </p:sp>
      </p:grpSp>
      <p:sp>
        <p:nvSpPr>
          <p:cNvPr name="TextBox 25" id="25"/>
          <p:cNvSpPr txBox="true"/>
          <p:nvPr/>
        </p:nvSpPr>
        <p:spPr>
          <a:xfrm rot="0">
            <a:off x="5915925" y="1155840"/>
            <a:ext cx="224780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a:t>
            </a:r>
          </a:p>
        </p:txBody>
      </p:sp>
      <p:sp>
        <p:nvSpPr>
          <p:cNvPr name="AutoShape 26" id="26"/>
          <p:cNvSpPr/>
          <p:nvPr/>
        </p:nvSpPr>
        <p:spPr>
          <a:xfrm>
            <a:off x="14359429" y="5541856"/>
            <a:ext cx="1735332" cy="64"/>
          </a:xfrm>
          <a:prstGeom prst="line">
            <a:avLst/>
          </a:prstGeom>
          <a:ln cap="flat" w="95250">
            <a:solidFill>
              <a:srgbClr val="000000"/>
            </a:solidFill>
            <a:prstDash val="solid"/>
            <a:headEnd type="none" len="sm" w="sm"/>
            <a:tailEnd type="arrow" len="sm" w="med"/>
          </a:ln>
        </p:spPr>
      </p:sp>
      <p:sp>
        <p:nvSpPr>
          <p:cNvPr name="TextBox 27" id="27"/>
          <p:cNvSpPr txBox="true"/>
          <p:nvPr/>
        </p:nvSpPr>
        <p:spPr>
          <a:xfrm rot="0">
            <a:off x="16091793" y="5047943"/>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Tree>
  </p:cSld>
  <p:clrMapOvr>
    <a:masterClrMapping/>
  </p:clrMapOvr>
</p:sld>
</file>

<file path=ppt/slides/slide43.xml><?xml version="1.0" encoding="utf-8"?>
<p:sld xmlns:p="http://schemas.openxmlformats.org/presentationml/2006/main" xmlns:a="http://schemas.openxmlformats.org/drawingml/2006/main">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028700" y="4521784"/>
            <a:ext cx="1986536" cy="19865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sp>
        <p:nvSpPr>
          <p:cNvPr name="AutoShape 5" id="5"/>
          <p:cNvSpPr/>
          <p:nvPr/>
        </p:nvSpPr>
        <p:spPr>
          <a:xfrm>
            <a:off x="3015236" y="5515052"/>
            <a:ext cx="1984448" cy="26867"/>
          </a:xfrm>
          <a:prstGeom prst="line">
            <a:avLst/>
          </a:prstGeom>
          <a:ln cap="flat" w="95250">
            <a:solidFill>
              <a:srgbClr val="000000"/>
            </a:solidFill>
            <a:prstDash val="solid"/>
            <a:headEnd type="none" len="sm" w="sm"/>
            <a:tailEnd type="arrow" len="sm" w="med"/>
          </a:ln>
        </p:spPr>
      </p:sp>
      <p:grpSp>
        <p:nvGrpSpPr>
          <p:cNvPr name="Group 6" id="6"/>
          <p:cNvGrpSpPr/>
          <p:nvPr/>
        </p:nvGrpSpPr>
        <p:grpSpPr>
          <a:xfrm rot="0">
            <a:off x="4999684" y="4521848"/>
            <a:ext cx="2040142" cy="20401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9" id="9"/>
          <p:cNvGrpSpPr/>
          <p:nvPr/>
        </p:nvGrpSpPr>
        <p:grpSpPr>
          <a:xfrm rot="0">
            <a:off x="8737059" y="4521784"/>
            <a:ext cx="2040206" cy="204020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2" id="12"/>
          <p:cNvGrpSpPr/>
          <p:nvPr/>
        </p:nvGrpSpPr>
        <p:grpSpPr>
          <a:xfrm rot="0">
            <a:off x="12484024" y="4483557"/>
            <a:ext cx="1875404" cy="18754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5" id="15"/>
          <p:cNvSpPr/>
          <p:nvPr/>
        </p:nvSpPr>
        <p:spPr>
          <a:xfrm>
            <a:off x="7020778" y="5591922"/>
            <a:ext cx="1735332" cy="64"/>
          </a:xfrm>
          <a:prstGeom prst="line">
            <a:avLst/>
          </a:prstGeom>
          <a:ln cap="flat" w="95250">
            <a:solidFill>
              <a:srgbClr val="000000"/>
            </a:solidFill>
            <a:prstDash val="solid"/>
            <a:headEnd type="none" len="sm" w="sm"/>
            <a:tailEnd type="arrow" len="sm" w="med"/>
          </a:ln>
        </p:spPr>
      </p:sp>
      <p:sp>
        <p:nvSpPr>
          <p:cNvPr name="AutoShape 16" id="16"/>
          <p:cNvSpPr/>
          <p:nvPr/>
        </p:nvSpPr>
        <p:spPr>
          <a:xfrm>
            <a:off x="10767742" y="5544233"/>
            <a:ext cx="1735332" cy="64"/>
          </a:xfrm>
          <a:prstGeom prst="line">
            <a:avLst/>
          </a:prstGeom>
          <a:ln cap="flat" w="95250">
            <a:solidFill>
              <a:srgbClr val="000000"/>
            </a:solidFill>
            <a:prstDash val="solid"/>
            <a:headEnd type="none" len="sm" w="sm"/>
            <a:tailEnd type="arrow" len="sm" w="med"/>
          </a:ln>
        </p:spPr>
      </p:sp>
      <p:sp>
        <p:nvSpPr>
          <p:cNvPr name="TextBox 17" id="17"/>
          <p:cNvSpPr txBox="true"/>
          <p:nvPr/>
        </p:nvSpPr>
        <p:spPr>
          <a:xfrm rot="0">
            <a:off x="1153258" y="3660725"/>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grpSp>
        <p:nvGrpSpPr>
          <p:cNvPr name="Group 18" id="18"/>
          <p:cNvGrpSpPr/>
          <p:nvPr/>
        </p:nvGrpSpPr>
        <p:grpSpPr>
          <a:xfrm rot="-10800000">
            <a:off x="13186318" y="6358961"/>
            <a:ext cx="545549" cy="935908"/>
            <a:chOff x="0" y="0"/>
            <a:chExt cx="473788" cy="812800"/>
          </a:xfrm>
        </p:grpSpPr>
        <p:sp>
          <p:nvSpPr>
            <p:cNvPr name="Freeform 19" id="19"/>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0" id="20"/>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1" id="21"/>
          <p:cNvSpPr txBox="true"/>
          <p:nvPr/>
        </p:nvSpPr>
        <p:spPr>
          <a:xfrm rot="0">
            <a:off x="13069896" y="7313919"/>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grpSp>
        <p:nvGrpSpPr>
          <p:cNvPr name="Group 22" id="22"/>
          <p:cNvGrpSpPr/>
          <p:nvPr/>
        </p:nvGrpSpPr>
        <p:grpSpPr>
          <a:xfrm rot="0">
            <a:off x="8163726" y="476551"/>
            <a:ext cx="2040206" cy="204020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5757">
                    <a:alpha val="100000"/>
                  </a:srgbClr>
                </a:gs>
                <a:gs pos="100000">
                  <a:srgbClr val="8C52FF">
                    <a:alpha val="100000"/>
                  </a:srgbClr>
                </a:gs>
              </a:gsLst>
              <a:lin ang="0"/>
            </a:gradFill>
          </p:spPr>
        </p:sp>
        <p:sp>
          <p:nvSpPr>
            <p:cNvPr name="TextBox 24" id="2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post</a:t>
              </a:r>
            </a:p>
          </p:txBody>
        </p:sp>
      </p:grpSp>
      <p:sp>
        <p:nvSpPr>
          <p:cNvPr name="TextBox 25" id="25"/>
          <p:cNvSpPr txBox="true"/>
          <p:nvPr/>
        </p:nvSpPr>
        <p:spPr>
          <a:xfrm rot="0">
            <a:off x="5915925" y="1155840"/>
            <a:ext cx="224780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a:t>
            </a:r>
          </a:p>
        </p:txBody>
      </p:sp>
      <p:sp>
        <p:nvSpPr>
          <p:cNvPr name="AutoShape 26" id="26"/>
          <p:cNvSpPr/>
          <p:nvPr/>
        </p:nvSpPr>
        <p:spPr>
          <a:xfrm>
            <a:off x="14359429" y="5541856"/>
            <a:ext cx="1735332" cy="64"/>
          </a:xfrm>
          <a:prstGeom prst="line">
            <a:avLst/>
          </a:prstGeom>
          <a:ln cap="flat" w="95250">
            <a:solidFill>
              <a:srgbClr val="000000"/>
            </a:solidFill>
            <a:prstDash val="solid"/>
            <a:headEnd type="none" len="sm" w="sm"/>
            <a:tailEnd type="arrow" len="sm" w="med"/>
          </a:ln>
        </p:spPr>
      </p:sp>
      <p:sp>
        <p:nvSpPr>
          <p:cNvPr name="TextBox 27" id="27"/>
          <p:cNvSpPr txBox="true"/>
          <p:nvPr/>
        </p:nvSpPr>
        <p:spPr>
          <a:xfrm rot="0">
            <a:off x="16091793" y="5047943"/>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028700" y="4521784"/>
            <a:ext cx="1986536" cy="19865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sp>
        <p:nvSpPr>
          <p:cNvPr name="AutoShape 5" id="5"/>
          <p:cNvSpPr/>
          <p:nvPr/>
        </p:nvSpPr>
        <p:spPr>
          <a:xfrm>
            <a:off x="3015236" y="5515052"/>
            <a:ext cx="1984448" cy="26867"/>
          </a:xfrm>
          <a:prstGeom prst="line">
            <a:avLst/>
          </a:prstGeom>
          <a:ln cap="flat" w="95250">
            <a:solidFill>
              <a:srgbClr val="000000"/>
            </a:solidFill>
            <a:prstDash val="solid"/>
            <a:headEnd type="none" len="sm" w="sm"/>
            <a:tailEnd type="arrow" len="sm" w="med"/>
          </a:ln>
        </p:spPr>
      </p:sp>
      <p:grpSp>
        <p:nvGrpSpPr>
          <p:cNvPr name="Group 6" id="6"/>
          <p:cNvGrpSpPr/>
          <p:nvPr/>
        </p:nvGrpSpPr>
        <p:grpSpPr>
          <a:xfrm rot="0">
            <a:off x="4999684" y="4521848"/>
            <a:ext cx="2040142" cy="20401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9" id="9"/>
          <p:cNvGrpSpPr/>
          <p:nvPr/>
        </p:nvGrpSpPr>
        <p:grpSpPr>
          <a:xfrm rot="0">
            <a:off x="8737059" y="4521784"/>
            <a:ext cx="2040206" cy="204020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2" id="12"/>
          <p:cNvGrpSpPr/>
          <p:nvPr/>
        </p:nvGrpSpPr>
        <p:grpSpPr>
          <a:xfrm rot="0">
            <a:off x="12484024" y="4483557"/>
            <a:ext cx="1875404" cy="18754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5" id="15"/>
          <p:cNvSpPr/>
          <p:nvPr/>
        </p:nvSpPr>
        <p:spPr>
          <a:xfrm>
            <a:off x="7020778" y="5591922"/>
            <a:ext cx="1735332" cy="64"/>
          </a:xfrm>
          <a:prstGeom prst="line">
            <a:avLst/>
          </a:prstGeom>
          <a:ln cap="flat" w="95250">
            <a:solidFill>
              <a:srgbClr val="000000"/>
            </a:solidFill>
            <a:prstDash val="solid"/>
            <a:headEnd type="none" len="sm" w="sm"/>
            <a:tailEnd type="arrow" len="sm" w="med"/>
          </a:ln>
        </p:spPr>
      </p:sp>
      <p:sp>
        <p:nvSpPr>
          <p:cNvPr name="AutoShape 16" id="16"/>
          <p:cNvSpPr/>
          <p:nvPr/>
        </p:nvSpPr>
        <p:spPr>
          <a:xfrm>
            <a:off x="10767742" y="5544233"/>
            <a:ext cx="1735332" cy="64"/>
          </a:xfrm>
          <a:prstGeom prst="line">
            <a:avLst/>
          </a:prstGeom>
          <a:ln cap="flat" w="95250">
            <a:solidFill>
              <a:srgbClr val="000000"/>
            </a:solidFill>
            <a:prstDash val="solid"/>
            <a:headEnd type="none" len="sm" w="sm"/>
            <a:tailEnd type="arrow" len="sm" w="med"/>
          </a:ln>
        </p:spPr>
      </p:sp>
      <p:sp>
        <p:nvSpPr>
          <p:cNvPr name="TextBox 17" id="17"/>
          <p:cNvSpPr txBox="true"/>
          <p:nvPr/>
        </p:nvSpPr>
        <p:spPr>
          <a:xfrm rot="0">
            <a:off x="1153258" y="3660725"/>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grpSp>
        <p:nvGrpSpPr>
          <p:cNvPr name="Group 18" id="18"/>
          <p:cNvGrpSpPr/>
          <p:nvPr/>
        </p:nvGrpSpPr>
        <p:grpSpPr>
          <a:xfrm rot="-10800000">
            <a:off x="13186318" y="6358961"/>
            <a:ext cx="545549" cy="935908"/>
            <a:chOff x="0" y="0"/>
            <a:chExt cx="473788" cy="812800"/>
          </a:xfrm>
        </p:grpSpPr>
        <p:sp>
          <p:nvSpPr>
            <p:cNvPr name="Freeform 19" id="19"/>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0" id="20"/>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1" id="21"/>
          <p:cNvSpPr txBox="true"/>
          <p:nvPr/>
        </p:nvSpPr>
        <p:spPr>
          <a:xfrm rot="0">
            <a:off x="13069896" y="7313919"/>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grpSp>
        <p:nvGrpSpPr>
          <p:cNvPr name="Group 22" id="22"/>
          <p:cNvGrpSpPr/>
          <p:nvPr/>
        </p:nvGrpSpPr>
        <p:grpSpPr>
          <a:xfrm rot="0">
            <a:off x="8163726" y="476551"/>
            <a:ext cx="2040206" cy="204020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5757">
                    <a:alpha val="100000"/>
                  </a:srgbClr>
                </a:gs>
                <a:gs pos="100000">
                  <a:srgbClr val="8C52FF">
                    <a:alpha val="100000"/>
                  </a:srgbClr>
                </a:gs>
              </a:gsLst>
              <a:lin ang="0"/>
            </a:gradFill>
          </p:spPr>
        </p:sp>
        <p:sp>
          <p:nvSpPr>
            <p:cNvPr name="TextBox 24" id="2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post</a:t>
              </a:r>
            </a:p>
          </p:txBody>
        </p:sp>
      </p:grpSp>
      <p:sp>
        <p:nvSpPr>
          <p:cNvPr name="TextBox 25" id="25"/>
          <p:cNvSpPr txBox="true"/>
          <p:nvPr/>
        </p:nvSpPr>
        <p:spPr>
          <a:xfrm rot="0">
            <a:off x="5915925" y="1155840"/>
            <a:ext cx="224780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a:t>
            </a:r>
          </a:p>
        </p:txBody>
      </p:sp>
      <p:sp>
        <p:nvSpPr>
          <p:cNvPr name="AutoShape 26" id="26"/>
          <p:cNvSpPr/>
          <p:nvPr/>
        </p:nvSpPr>
        <p:spPr>
          <a:xfrm>
            <a:off x="14359429" y="5541856"/>
            <a:ext cx="1735332" cy="64"/>
          </a:xfrm>
          <a:prstGeom prst="line">
            <a:avLst/>
          </a:prstGeom>
          <a:ln cap="flat" w="95250">
            <a:solidFill>
              <a:srgbClr val="000000"/>
            </a:solidFill>
            <a:prstDash val="solid"/>
            <a:headEnd type="none" len="sm" w="sm"/>
            <a:tailEnd type="arrow" len="sm" w="med"/>
          </a:ln>
        </p:spPr>
      </p:sp>
      <p:sp>
        <p:nvSpPr>
          <p:cNvPr name="TextBox 27" id="27"/>
          <p:cNvSpPr txBox="true"/>
          <p:nvPr/>
        </p:nvSpPr>
        <p:spPr>
          <a:xfrm rot="0">
            <a:off x="16091793" y="5047943"/>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grpSp>
        <p:nvGrpSpPr>
          <p:cNvPr name="Group 28" id="28"/>
          <p:cNvGrpSpPr/>
          <p:nvPr/>
        </p:nvGrpSpPr>
        <p:grpSpPr>
          <a:xfrm rot="-10800000">
            <a:off x="13186318" y="3490500"/>
            <a:ext cx="545549" cy="935908"/>
            <a:chOff x="0" y="0"/>
            <a:chExt cx="473788" cy="812800"/>
          </a:xfrm>
        </p:grpSpPr>
        <p:sp>
          <p:nvSpPr>
            <p:cNvPr name="Freeform 29" id="29"/>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30" id="30"/>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31" id="31"/>
          <p:cNvSpPr txBox="true"/>
          <p:nvPr/>
        </p:nvSpPr>
        <p:spPr>
          <a:xfrm rot="0">
            <a:off x="12767973" y="2875992"/>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TextBox 32" id="32"/>
          <p:cNvSpPr txBox="true"/>
          <p:nvPr/>
        </p:nvSpPr>
        <p:spPr>
          <a:xfrm rot="0">
            <a:off x="14074819" y="3585137"/>
            <a:ext cx="1876723"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posts</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028700" y="4521784"/>
            <a:ext cx="1986536" cy="19865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sp>
        <p:nvSpPr>
          <p:cNvPr name="AutoShape 5" id="5"/>
          <p:cNvSpPr/>
          <p:nvPr/>
        </p:nvSpPr>
        <p:spPr>
          <a:xfrm>
            <a:off x="3015236" y="5515052"/>
            <a:ext cx="1984448" cy="26867"/>
          </a:xfrm>
          <a:prstGeom prst="line">
            <a:avLst/>
          </a:prstGeom>
          <a:ln cap="flat" w="95250">
            <a:solidFill>
              <a:srgbClr val="000000"/>
            </a:solidFill>
            <a:prstDash val="solid"/>
            <a:headEnd type="none" len="sm" w="sm"/>
            <a:tailEnd type="arrow" len="sm" w="med"/>
          </a:ln>
        </p:spPr>
      </p:sp>
      <p:grpSp>
        <p:nvGrpSpPr>
          <p:cNvPr name="Group 6" id="6"/>
          <p:cNvGrpSpPr/>
          <p:nvPr/>
        </p:nvGrpSpPr>
        <p:grpSpPr>
          <a:xfrm rot="0">
            <a:off x="4999684" y="4521848"/>
            <a:ext cx="2040142" cy="20401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9" id="9"/>
          <p:cNvGrpSpPr/>
          <p:nvPr/>
        </p:nvGrpSpPr>
        <p:grpSpPr>
          <a:xfrm rot="0">
            <a:off x="8737059" y="4521784"/>
            <a:ext cx="2040206" cy="204020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2" id="12"/>
          <p:cNvGrpSpPr/>
          <p:nvPr/>
        </p:nvGrpSpPr>
        <p:grpSpPr>
          <a:xfrm rot="0">
            <a:off x="12484024" y="4483557"/>
            <a:ext cx="1875404" cy="18754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5" id="15"/>
          <p:cNvSpPr/>
          <p:nvPr/>
        </p:nvSpPr>
        <p:spPr>
          <a:xfrm>
            <a:off x="7020778" y="5591922"/>
            <a:ext cx="1735332" cy="64"/>
          </a:xfrm>
          <a:prstGeom prst="line">
            <a:avLst/>
          </a:prstGeom>
          <a:ln cap="flat" w="95250">
            <a:solidFill>
              <a:srgbClr val="000000"/>
            </a:solidFill>
            <a:prstDash val="solid"/>
            <a:headEnd type="none" len="sm" w="sm"/>
            <a:tailEnd type="arrow" len="sm" w="med"/>
          </a:ln>
        </p:spPr>
      </p:sp>
      <p:sp>
        <p:nvSpPr>
          <p:cNvPr name="AutoShape 16" id="16"/>
          <p:cNvSpPr/>
          <p:nvPr/>
        </p:nvSpPr>
        <p:spPr>
          <a:xfrm>
            <a:off x="10767742" y="5544233"/>
            <a:ext cx="1735332" cy="64"/>
          </a:xfrm>
          <a:prstGeom prst="line">
            <a:avLst/>
          </a:prstGeom>
          <a:ln cap="flat" w="95250">
            <a:solidFill>
              <a:srgbClr val="000000"/>
            </a:solidFill>
            <a:prstDash val="solid"/>
            <a:headEnd type="none" len="sm" w="sm"/>
            <a:tailEnd type="arrow" len="sm" w="med"/>
          </a:ln>
        </p:spPr>
      </p:sp>
      <p:sp>
        <p:nvSpPr>
          <p:cNvPr name="TextBox 17" id="17"/>
          <p:cNvSpPr txBox="true"/>
          <p:nvPr/>
        </p:nvSpPr>
        <p:spPr>
          <a:xfrm rot="0">
            <a:off x="1153258" y="3660725"/>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grpSp>
        <p:nvGrpSpPr>
          <p:cNvPr name="Group 18" id="18"/>
          <p:cNvGrpSpPr/>
          <p:nvPr/>
        </p:nvGrpSpPr>
        <p:grpSpPr>
          <a:xfrm rot="-10800000">
            <a:off x="13186318" y="6358961"/>
            <a:ext cx="545549" cy="935908"/>
            <a:chOff x="0" y="0"/>
            <a:chExt cx="473788" cy="812800"/>
          </a:xfrm>
        </p:grpSpPr>
        <p:sp>
          <p:nvSpPr>
            <p:cNvPr name="Freeform 19" id="19"/>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0" id="20"/>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1" id="21"/>
          <p:cNvSpPr txBox="true"/>
          <p:nvPr/>
        </p:nvSpPr>
        <p:spPr>
          <a:xfrm rot="0">
            <a:off x="13069896" y="7313919"/>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grpSp>
        <p:nvGrpSpPr>
          <p:cNvPr name="Group 22" id="22"/>
          <p:cNvGrpSpPr/>
          <p:nvPr/>
        </p:nvGrpSpPr>
        <p:grpSpPr>
          <a:xfrm rot="0">
            <a:off x="12401623" y="1393144"/>
            <a:ext cx="2040206" cy="204020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170FF">
                    <a:alpha val="100000"/>
                  </a:srgbClr>
                </a:gs>
                <a:gs pos="100000">
                  <a:srgbClr val="FF66C4">
                    <a:alpha val="100000"/>
                  </a:srgbClr>
                </a:gs>
              </a:gsLst>
              <a:lin ang="0"/>
            </a:gradFill>
          </p:spPr>
        </p:sp>
        <p:sp>
          <p:nvSpPr>
            <p:cNvPr name="TextBox 24" id="2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post</a:t>
              </a:r>
            </a:p>
          </p:txBody>
        </p:sp>
      </p:grpSp>
      <p:sp>
        <p:nvSpPr>
          <p:cNvPr name="AutoShape 25" id="25"/>
          <p:cNvSpPr/>
          <p:nvPr/>
        </p:nvSpPr>
        <p:spPr>
          <a:xfrm>
            <a:off x="14359429" y="5541856"/>
            <a:ext cx="1735332" cy="64"/>
          </a:xfrm>
          <a:prstGeom prst="line">
            <a:avLst/>
          </a:prstGeom>
          <a:ln cap="flat" w="95250">
            <a:solidFill>
              <a:srgbClr val="000000"/>
            </a:solidFill>
            <a:prstDash val="solid"/>
            <a:headEnd type="none" len="sm" w="sm"/>
            <a:tailEnd type="arrow" len="sm" w="med"/>
          </a:ln>
        </p:spPr>
      </p:sp>
      <p:sp>
        <p:nvSpPr>
          <p:cNvPr name="TextBox 26" id="26"/>
          <p:cNvSpPr txBox="true"/>
          <p:nvPr/>
        </p:nvSpPr>
        <p:spPr>
          <a:xfrm rot="0">
            <a:off x="16091793" y="5047943"/>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grpSp>
        <p:nvGrpSpPr>
          <p:cNvPr name="Group 27" id="27"/>
          <p:cNvGrpSpPr/>
          <p:nvPr/>
        </p:nvGrpSpPr>
        <p:grpSpPr>
          <a:xfrm rot="-10800000">
            <a:off x="13186318" y="3490500"/>
            <a:ext cx="545549" cy="935908"/>
            <a:chOff x="0" y="0"/>
            <a:chExt cx="473788" cy="812800"/>
          </a:xfrm>
        </p:grpSpPr>
        <p:sp>
          <p:nvSpPr>
            <p:cNvPr name="Freeform 28" id="28"/>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9" id="29"/>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30" id="30"/>
          <p:cNvSpPr txBox="true"/>
          <p:nvPr/>
        </p:nvSpPr>
        <p:spPr>
          <a:xfrm rot="0">
            <a:off x="14074819" y="3585137"/>
            <a:ext cx="1876723"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posts</a:t>
            </a:r>
          </a:p>
        </p:txBody>
      </p:sp>
      <p:sp>
        <p:nvSpPr>
          <p:cNvPr name="TextBox 31" id="31"/>
          <p:cNvSpPr txBox="true"/>
          <p:nvPr/>
        </p:nvSpPr>
        <p:spPr>
          <a:xfrm rot="0">
            <a:off x="4049325" y="8098652"/>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sp>
        <p:nvSpPr>
          <p:cNvPr name="AutoShape 32" id="32"/>
          <p:cNvSpPr/>
          <p:nvPr/>
        </p:nvSpPr>
        <p:spPr>
          <a:xfrm>
            <a:off x="5048260" y="8519593"/>
            <a:ext cx="1735332" cy="64"/>
          </a:xfrm>
          <a:prstGeom prst="line">
            <a:avLst/>
          </a:prstGeom>
          <a:ln cap="flat" w="95250">
            <a:solidFill>
              <a:srgbClr val="000000"/>
            </a:solidFill>
            <a:prstDash val="solid"/>
            <a:headEnd type="none" len="sm" w="sm"/>
            <a:tailEnd type="arrow" len="sm" w="med"/>
          </a:ln>
        </p:spPr>
      </p:sp>
      <p:sp>
        <p:nvSpPr>
          <p:cNvPr name="TextBox 33" id="33"/>
          <p:cNvSpPr txBox="true"/>
          <p:nvPr/>
        </p:nvSpPr>
        <p:spPr>
          <a:xfrm rot="0">
            <a:off x="6783591" y="8089127"/>
            <a:ext cx="1876723"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posts</a:t>
            </a:r>
          </a:p>
        </p:txBody>
      </p:sp>
      <p:sp>
        <p:nvSpPr>
          <p:cNvPr name="AutoShape 34" id="34"/>
          <p:cNvSpPr/>
          <p:nvPr/>
        </p:nvSpPr>
        <p:spPr>
          <a:xfrm>
            <a:off x="8660316" y="8567281"/>
            <a:ext cx="1735332" cy="64"/>
          </a:xfrm>
          <a:prstGeom prst="line">
            <a:avLst/>
          </a:prstGeom>
          <a:ln cap="flat" w="95250">
            <a:solidFill>
              <a:srgbClr val="000000"/>
            </a:solidFill>
            <a:prstDash val="solid"/>
            <a:headEnd type="none" len="sm" w="sm"/>
            <a:tailEnd type="arrow" len="sm" w="med"/>
          </a:ln>
        </p:spPr>
      </p:sp>
      <p:sp>
        <p:nvSpPr>
          <p:cNvPr name="TextBox 35" id="35"/>
          <p:cNvSpPr txBox="true"/>
          <p:nvPr/>
        </p:nvSpPr>
        <p:spPr>
          <a:xfrm rot="0">
            <a:off x="10405174" y="8165454"/>
            <a:ext cx="185231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426006" y="5163439"/>
            <a:ext cx="1986536" cy="19865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Rajib</a:t>
              </a:r>
            </a:p>
          </p:txBody>
        </p:sp>
      </p:grpSp>
      <p:sp>
        <p:nvSpPr>
          <p:cNvPr name="AutoShape 5" id="5"/>
          <p:cNvSpPr/>
          <p:nvPr/>
        </p:nvSpPr>
        <p:spPr>
          <a:xfrm>
            <a:off x="3412541" y="6156707"/>
            <a:ext cx="1984448" cy="26867"/>
          </a:xfrm>
          <a:prstGeom prst="line">
            <a:avLst/>
          </a:prstGeom>
          <a:ln cap="flat" w="95250">
            <a:solidFill>
              <a:srgbClr val="000000"/>
            </a:solidFill>
            <a:prstDash val="solid"/>
            <a:headEnd type="none" len="sm" w="sm"/>
            <a:tailEnd type="arrow" len="sm" w="med"/>
          </a:ln>
        </p:spPr>
      </p:sp>
      <p:grpSp>
        <p:nvGrpSpPr>
          <p:cNvPr name="Group 6" id="6"/>
          <p:cNvGrpSpPr/>
          <p:nvPr/>
        </p:nvGrpSpPr>
        <p:grpSpPr>
          <a:xfrm rot="0">
            <a:off x="5396989" y="5163503"/>
            <a:ext cx="2040142" cy="20401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User2</a:t>
              </a:r>
            </a:p>
          </p:txBody>
        </p:sp>
      </p:grpSp>
      <p:grpSp>
        <p:nvGrpSpPr>
          <p:cNvPr name="Group 9" id="9"/>
          <p:cNvGrpSpPr/>
          <p:nvPr/>
        </p:nvGrpSpPr>
        <p:grpSpPr>
          <a:xfrm rot="0">
            <a:off x="9134365" y="5163439"/>
            <a:ext cx="2040206" cy="204020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Soma</a:t>
              </a:r>
            </a:p>
          </p:txBody>
        </p:sp>
      </p:grpSp>
      <p:grpSp>
        <p:nvGrpSpPr>
          <p:cNvPr name="Group 12" id="12"/>
          <p:cNvGrpSpPr/>
          <p:nvPr/>
        </p:nvGrpSpPr>
        <p:grpSpPr>
          <a:xfrm rot="0">
            <a:off x="12881329" y="5125212"/>
            <a:ext cx="1875404" cy="18754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Naaz</a:t>
              </a:r>
            </a:p>
          </p:txBody>
        </p:sp>
      </p:grpSp>
      <p:sp>
        <p:nvSpPr>
          <p:cNvPr name="AutoShape 15" id="15"/>
          <p:cNvSpPr/>
          <p:nvPr/>
        </p:nvSpPr>
        <p:spPr>
          <a:xfrm>
            <a:off x="7418083" y="6233577"/>
            <a:ext cx="1735332" cy="64"/>
          </a:xfrm>
          <a:prstGeom prst="line">
            <a:avLst/>
          </a:prstGeom>
          <a:ln cap="flat" w="95250">
            <a:solidFill>
              <a:srgbClr val="000000"/>
            </a:solidFill>
            <a:prstDash val="solid"/>
            <a:headEnd type="none" len="sm" w="sm"/>
            <a:tailEnd type="arrow" len="sm" w="med"/>
          </a:ln>
        </p:spPr>
      </p:sp>
      <p:sp>
        <p:nvSpPr>
          <p:cNvPr name="AutoShape 16" id="16"/>
          <p:cNvSpPr/>
          <p:nvPr/>
        </p:nvSpPr>
        <p:spPr>
          <a:xfrm>
            <a:off x="11165047" y="6185888"/>
            <a:ext cx="1735332" cy="64"/>
          </a:xfrm>
          <a:prstGeom prst="line">
            <a:avLst/>
          </a:prstGeom>
          <a:ln cap="flat" w="95250">
            <a:solidFill>
              <a:srgbClr val="000000"/>
            </a:solidFill>
            <a:prstDash val="solid"/>
            <a:headEnd type="none" len="sm" w="sm"/>
            <a:tailEnd type="arrow" len="sm" w="med"/>
          </a:ln>
        </p:spPr>
      </p:sp>
      <p:sp>
        <p:nvSpPr>
          <p:cNvPr name="TextBox 17" id="17"/>
          <p:cNvSpPr txBox="true"/>
          <p:nvPr/>
        </p:nvSpPr>
        <p:spPr>
          <a:xfrm rot="0">
            <a:off x="1550564" y="4302380"/>
            <a:ext cx="173742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head</a:t>
            </a:r>
          </a:p>
        </p:txBody>
      </p:sp>
      <p:grpSp>
        <p:nvGrpSpPr>
          <p:cNvPr name="Group 18" id="18"/>
          <p:cNvGrpSpPr/>
          <p:nvPr/>
        </p:nvGrpSpPr>
        <p:grpSpPr>
          <a:xfrm rot="-10800000">
            <a:off x="13583624" y="7000616"/>
            <a:ext cx="545549" cy="935908"/>
            <a:chOff x="0" y="0"/>
            <a:chExt cx="473788" cy="812800"/>
          </a:xfrm>
        </p:grpSpPr>
        <p:sp>
          <p:nvSpPr>
            <p:cNvPr name="Freeform 19" id="19"/>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0" id="20"/>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21" id="21"/>
          <p:cNvSpPr txBox="true"/>
          <p:nvPr/>
        </p:nvSpPr>
        <p:spPr>
          <a:xfrm rot="0">
            <a:off x="13467201" y="7955574"/>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grpSp>
        <p:nvGrpSpPr>
          <p:cNvPr name="Group 22" id="22"/>
          <p:cNvGrpSpPr/>
          <p:nvPr/>
        </p:nvGrpSpPr>
        <p:grpSpPr>
          <a:xfrm rot="0">
            <a:off x="12798928" y="2034799"/>
            <a:ext cx="2040206" cy="204020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5757">
                    <a:alpha val="100000"/>
                  </a:srgbClr>
                </a:gs>
                <a:gs pos="100000">
                  <a:srgbClr val="8C52FF">
                    <a:alpha val="100000"/>
                  </a:srgbClr>
                </a:gs>
              </a:gsLst>
              <a:lin ang="0"/>
            </a:gradFill>
          </p:spPr>
        </p:sp>
        <p:sp>
          <p:nvSpPr>
            <p:cNvPr name="TextBox 24" id="24"/>
            <p:cNvSpPr txBox="true"/>
            <p:nvPr/>
          </p:nvSpPr>
          <p:spPr>
            <a:xfrm>
              <a:off x="76200" y="85725"/>
              <a:ext cx="660400" cy="650875"/>
            </a:xfrm>
            <a:prstGeom prst="rect">
              <a:avLst/>
            </a:prstGeom>
          </p:spPr>
          <p:txBody>
            <a:bodyPr anchor="ctr" rtlCol="false" tIns="50800" lIns="50800" bIns="50800" rIns="50800"/>
            <a:lstStyle/>
            <a:p>
              <a:pPr algn="ctr">
                <a:lnSpc>
                  <a:spcPts val="5309"/>
                </a:lnSpc>
              </a:pPr>
              <a:r>
                <a:rPr lang="en-US" sz="4499">
                  <a:solidFill>
                    <a:srgbClr val="FFFFFF"/>
                  </a:solidFill>
                  <a:latin typeface="Montserrat"/>
                  <a:ea typeface="Montserrat"/>
                  <a:cs typeface="Montserrat"/>
                  <a:sym typeface="Montserrat"/>
                </a:rPr>
                <a:t>post</a:t>
              </a:r>
            </a:p>
          </p:txBody>
        </p:sp>
      </p:grpSp>
      <p:sp>
        <p:nvSpPr>
          <p:cNvPr name="AutoShape 25" id="25"/>
          <p:cNvSpPr/>
          <p:nvPr/>
        </p:nvSpPr>
        <p:spPr>
          <a:xfrm>
            <a:off x="14756735" y="6183511"/>
            <a:ext cx="1735332" cy="64"/>
          </a:xfrm>
          <a:prstGeom prst="line">
            <a:avLst/>
          </a:prstGeom>
          <a:ln cap="flat" w="95250">
            <a:solidFill>
              <a:srgbClr val="000000"/>
            </a:solidFill>
            <a:prstDash val="solid"/>
            <a:headEnd type="none" len="sm" w="sm"/>
            <a:tailEnd type="arrow" len="sm" w="med"/>
          </a:ln>
        </p:spPr>
      </p:sp>
      <p:sp>
        <p:nvSpPr>
          <p:cNvPr name="TextBox 26" id="26"/>
          <p:cNvSpPr txBox="true"/>
          <p:nvPr/>
        </p:nvSpPr>
        <p:spPr>
          <a:xfrm rot="0">
            <a:off x="16492068" y="6128686"/>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grpSp>
        <p:nvGrpSpPr>
          <p:cNvPr name="Group 27" id="27"/>
          <p:cNvGrpSpPr/>
          <p:nvPr/>
        </p:nvGrpSpPr>
        <p:grpSpPr>
          <a:xfrm rot="-10800000">
            <a:off x="13583624" y="4132155"/>
            <a:ext cx="545549" cy="935908"/>
            <a:chOff x="0" y="0"/>
            <a:chExt cx="473788" cy="812800"/>
          </a:xfrm>
        </p:grpSpPr>
        <p:sp>
          <p:nvSpPr>
            <p:cNvPr name="Freeform 28" id="28"/>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29" id="29"/>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30" id="30"/>
          <p:cNvSpPr txBox="true"/>
          <p:nvPr/>
        </p:nvSpPr>
        <p:spPr>
          <a:xfrm rot="0">
            <a:off x="14472124" y="4226792"/>
            <a:ext cx="1876723"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posts</a:t>
            </a:r>
          </a:p>
        </p:txBody>
      </p:sp>
      <p:sp>
        <p:nvSpPr>
          <p:cNvPr name="TextBox 31" id="31"/>
          <p:cNvSpPr txBox="true"/>
          <p:nvPr/>
        </p:nvSpPr>
        <p:spPr>
          <a:xfrm rot="0">
            <a:off x="4446631" y="8740307"/>
            <a:ext cx="1027509"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a:t>
            </a:r>
          </a:p>
        </p:txBody>
      </p:sp>
      <p:sp>
        <p:nvSpPr>
          <p:cNvPr name="AutoShape 32" id="32"/>
          <p:cNvSpPr/>
          <p:nvPr/>
        </p:nvSpPr>
        <p:spPr>
          <a:xfrm>
            <a:off x="5445565" y="9161248"/>
            <a:ext cx="1735332" cy="64"/>
          </a:xfrm>
          <a:prstGeom prst="line">
            <a:avLst/>
          </a:prstGeom>
          <a:ln cap="flat" w="95250">
            <a:solidFill>
              <a:srgbClr val="000000"/>
            </a:solidFill>
            <a:prstDash val="solid"/>
            <a:headEnd type="none" len="sm" w="sm"/>
            <a:tailEnd type="arrow" len="sm" w="med"/>
          </a:ln>
        </p:spPr>
      </p:sp>
      <p:sp>
        <p:nvSpPr>
          <p:cNvPr name="TextBox 33" id="33"/>
          <p:cNvSpPr txBox="true"/>
          <p:nvPr/>
        </p:nvSpPr>
        <p:spPr>
          <a:xfrm rot="0">
            <a:off x="7180897" y="8730782"/>
            <a:ext cx="1876723"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posts</a:t>
            </a:r>
          </a:p>
        </p:txBody>
      </p:sp>
      <p:sp>
        <p:nvSpPr>
          <p:cNvPr name="AutoShape 34" id="34"/>
          <p:cNvSpPr/>
          <p:nvPr/>
        </p:nvSpPr>
        <p:spPr>
          <a:xfrm>
            <a:off x="9057621" y="9208936"/>
            <a:ext cx="1735332" cy="64"/>
          </a:xfrm>
          <a:prstGeom prst="line">
            <a:avLst/>
          </a:prstGeom>
          <a:ln cap="flat" w="95250">
            <a:solidFill>
              <a:srgbClr val="000000"/>
            </a:solidFill>
            <a:prstDash val="solid"/>
            <a:headEnd type="none" len="sm" w="sm"/>
            <a:tailEnd type="arrow" len="sm" w="med"/>
          </a:ln>
        </p:spPr>
      </p:sp>
      <p:sp>
        <p:nvSpPr>
          <p:cNvPr name="TextBox 35" id="35"/>
          <p:cNvSpPr txBox="true"/>
          <p:nvPr/>
        </p:nvSpPr>
        <p:spPr>
          <a:xfrm rot="0">
            <a:off x="10802480" y="8807109"/>
            <a:ext cx="185231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temp</a:t>
            </a:r>
          </a:p>
        </p:txBody>
      </p:sp>
      <p:grpSp>
        <p:nvGrpSpPr>
          <p:cNvPr name="Group 36" id="36"/>
          <p:cNvGrpSpPr/>
          <p:nvPr/>
        </p:nvGrpSpPr>
        <p:grpSpPr>
          <a:xfrm rot="-10800000">
            <a:off x="13583624" y="1146516"/>
            <a:ext cx="545549" cy="935908"/>
            <a:chOff x="0" y="0"/>
            <a:chExt cx="473788" cy="812800"/>
          </a:xfrm>
        </p:grpSpPr>
        <p:sp>
          <p:nvSpPr>
            <p:cNvPr name="Freeform 37" id="37"/>
            <p:cNvSpPr/>
            <p:nvPr/>
          </p:nvSpPr>
          <p:spPr>
            <a:xfrm flipH="false" flipV="false" rot="0">
              <a:off x="0" y="0"/>
              <a:ext cx="473788" cy="812800"/>
            </a:xfrm>
            <a:custGeom>
              <a:avLst/>
              <a:gdLst/>
              <a:ahLst/>
              <a:cxnLst/>
              <a:rect r="r" b="b" t="t" l="l"/>
              <a:pathLst>
                <a:path h="812800" w="473788">
                  <a:moveTo>
                    <a:pt x="236894" y="812800"/>
                  </a:moveTo>
                  <a:lnTo>
                    <a:pt x="0" y="406400"/>
                  </a:lnTo>
                  <a:lnTo>
                    <a:pt x="203200" y="406400"/>
                  </a:lnTo>
                  <a:lnTo>
                    <a:pt x="203200" y="0"/>
                  </a:lnTo>
                  <a:lnTo>
                    <a:pt x="270588" y="0"/>
                  </a:lnTo>
                  <a:lnTo>
                    <a:pt x="270588" y="406400"/>
                  </a:lnTo>
                  <a:lnTo>
                    <a:pt x="473788" y="406400"/>
                  </a:lnTo>
                  <a:lnTo>
                    <a:pt x="236894" y="812800"/>
                  </a:lnTo>
                  <a:close/>
                </a:path>
              </a:pathLst>
            </a:custGeom>
            <a:solidFill>
              <a:srgbClr val="000104"/>
            </a:solidFill>
            <a:ln w="38100" cap="sq">
              <a:solidFill>
                <a:srgbClr val="000000"/>
              </a:solidFill>
              <a:prstDash val="solid"/>
              <a:miter/>
            </a:ln>
          </p:spPr>
        </p:sp>
        <p:sp>
          <p:nvSpPr>
            <p:cNvPr name="TextBox 38" id="38"/>
            <p:cNvSpPr txBox="true"/>
            <p:nvPr/>
          </p:nvSpPr>
          <p:spPr>
            <a:xfrm>
              <a:off x="203200" y="0"/>
              <a:ext cx="67388" cy="711200"/>
            </a:xfrm>
            <a:prstGeom prst="rect">
              <a:avLst/>
            </a:prstGeom>
          </p:spPr>
          <p:txBody>
            <a:bodyPr anchor="ctr" rtlCol="false" tIns="50800" lIns="50800" bIns="50800" rIns="50800"/>
            <a:lstStyle/>
            <a:p>
              <a:pPr algn="ctr">
                <a:lnSpc>
                  <a:spcPts val="2006"/>
                </a:lnSpc>
              </a:pPr>
            </a:p>
          </p:txBody>
        </p:sp>
      </p:grpSp>
      <p:sp>
        <p:nvSpPr>
          <p:cNvPr name="TextBox 39" id="39"/>
          <p:cNvSpPr txBox="true"/>
          <p:nvPr/>
        </p:nvSpPr>
        <p:spPr>
          <a:xfrm rot="0">
            <a:off x="13212171" y="428459"/>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708480" y="1495425"/>
            <a:ext cx="15844842" cy="3050854"/>
          </a:xfrm>
          <a:prstGeom prst="rect">
            <a:avLst/>
          </a:prstGeom>
        </p:spPr>
        <p:txBody>
          <a:bodyPr anchor="t" rtlCol="false" tIns="0" lIns="0" bIns="0" rIns="0">
            <a:spAutoFit/>
          </a:bodyPr>
          <a:lstStyle/>
          <a:p>
            <a:pPr algn="l">
              <a:lnSpc>
                <a:spcPts val="11427"/>
              </a:lnSpc>
            </a:pPr>
            <a:r>
              <a:rPr lang="en-US" sz="13604">
                <a:solidFill>
                  <a:srgbClr val="FFFFFF"/>
                </a:solidFill>
                <a:latin typeface="Etna Sans Serif"/>
                <a:ea typeface="Etna Sans Serif"/>
                <a:cs typeface="Etna Sans Serif"/>
                <a:sym typeface="Etna Sans Serif"/>
              </a:rPr>
              <a:t>how we can remove    friends        </a:t>
            </a:r>
          </a:p>
        </p:txBody>
      </p:sp>
    </p:spTree>
  </p:cSld>
  <p:clrMapOvr>
    <a:masterClrMapping/>
  </p:clrMapOvr>
</p:sld>
</file>

<file path=ppt/slides/slide48.xml><?xml version="1.0" encoding="utf-8"?>
<p:sld xmlns:p="http://schemas.openxmlformats.org/presentationml/2006/main" xmlns:a="http://schemas.openxmlformats.org/drawingml/2006/main">
  <p:cSld>
    <p:bg>
      <p:bgPr>
        <a:solidFill>
          <a:srgbClr val="FFFBEE"/>
        </a:solidFill>
      </p:bgPr>
    </p:bg>
    <p:spTree>
      <p:nvGrpSpPr>
        <p:cNvPr id="1" name=""/>
        <p:cNvGrpSpPr/>
        <p:nvPr/>
      </p:nvGrpSpPr>
      <p:grpSpPr>
        <a:xfrm>
          <a:off x="0" y="0"/>
          <a:ext cx="0" cy="0"/>
          <a:chOff x="0" y="0"/>
          <a:chExt cx="0" cy="0"/>
        </a:xfrm>
      </p:grpSpPr>
      <p:sp>
        <p:nvSpPr>
          <p:cNvPr name="TextBox 2" id="2"/>
          <p:cNvSpPr txBox="true"/>
          <p:nvPr/>
        </p:nvSpPr>
        <p:spPr>
          <a:xfrm rot="0">
            <a:off x="1732309" y="2368531"/>
            <a:ext cx="1482338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Lets’s remove rajib from Naaz’s friends list </a:t>
            </a:r>
          </a:p>
        </p:txBody>
      </p:sp>
      <p:sp>
        <p:nvSpPr>
          <p:cNvPr name="TextBox 3" id="3"/>
          <p:cNvSpPr txBox="true"/>
          <p:nvPr/>
        </p:nvSpPr>
        <p:spPr>
          <a:xfrm rot="0">
            <a:off x="294688" y="4106473"/>
            <a:ext cx="17993312" cy="3249513"/>
          </a:xfrm>
          <a:prstGeom prst="rect">
            <a:avLst/>
          </a:prstGeom>
        </p:spPr>
        <p:txBody>
          <a:bodyPr anchor="t" rtlCol="false" tIns="0" lIns="0" bIns="0" rIns="0">
            <a:spAutoFit/>
          </a:bodyPr>
          <a:lstStyle/>
          <a:p>
            <a:pPr algn="ctr">
              <a:lnSpc>
                <a:spcPts val="5116"/>
              </a:lnSpc>
              <a:spcBef>
                <a:spcPct val="0"/>
              </a:spcBef>
            </a:pPr>
            <a:r>
              <a:rPr lang="en-US" sz="4335">
                <a:solidFill>
                  <a:srgbClr val="1F0087"/>
                </a:solidFill>
                <a:latin typeface="Montserrat Italics"/>
                <a:ea typeface="Montserrat Italics"/>
                <a:cs typeface="Montserrat Italics"/>
                <a:sym typeface="Montserrat Italics"/>
              </a:rPr>
              <a:t>Logic:we will  ittrate from the head to naaz firstand then from the Naaz pointer we will ittrate to Naaz’s friends and will go upto the friend which we want to delete ,after reaching before the node we want to delete we will assign the next of that pointer as null.</a:t>
            </a:r>
          </a:p>
        </p:txBody>
      </p:sp>
    </p:spTree>
  </p:cSld>
  <p:clrMapOvr>
    <a:masterClrMapping/>
  </p:clrMapOvr>
</p:sld>
</file>

<file path=ppt/slides/slide4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74414"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3336986"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3980171" y="8955443"/>
            <a:ext cx="0" cy="784268"/>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11600760" y="3698299"/>
            <a:ext cx="1745177" cy="17451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7" id="37"/>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38" id="38"/>
          <p:cNvGrpSpPr/>
          <p:nvPr/>
        </p:nvGrpSpPr>
        <p:grpSpPr>
          <a:xfrm rot="0">
            <a:off x="3107582" y="1221415"/>
            <a:ext cx="1745177" cy="174517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0" id="40"/>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41" id="41"/>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42" id="42"/>
          <p:cNvSpPr/>
          <p:nvPr/>
        </p:nvSpPr>
        <p:spPr>
          <a:xfrm flipV="true">
            <a:off x="12473349" y="2914031"/>
            <a:ext cx="0" cy="784268"/>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30028" y="-11200335"/>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3716" y="2188441"/>
            <a:ext cx="15460618" cy="1744505"/>
          </a:xfrm>
          <a:prstGeom prst="rect">
            <a:avLst/>
          </a:prstGeom>
        </p:spPr>
        <p:txBody>
          <a:bodyPr anchor="t" rtlCol="false" tIns="0" lIns="0" bIns="0" rIns="0">
            <a:spAutoFit/>
          </a:bodyPr>
          <a:lstStyle/>
          <a:p>
            <a:pPr algn="l">
              <a:lnSpc>
                <a:spcPts val="14244"/>
              </a:lnSpc>
            </a:pPr>
            <a:r>
              <a:rPr lang="en-US" sz="10321" spc="1011">
                <a:solidFill>
                  <a:srgbClr val="FFFFFF"/>
                </a:solidFill>
                <a:latin typeface="Oswald Bold"/>
                <a:ea typeface="Oswald Bold"/>
                <a:cs typeface="Oswald Bold"/>
                <a:sym typeface="Oswald Bold"/>
              </a:rPr>
              <a:t>PROBLEM STATEMENT</a:t>
            </a:r>
          </a:p>
        </p:txBody>
      </p:sp>
      <p:sp>
        <p:nvSpPr>
          <p:cNvPr name="Freeform 4" id="4"/>
          <p:cNvSpPr/>
          <p:nvPr/>
        </p:nvSpPr>
        <p:spPr>
          <a:xfrm flipH="false" flipV="false" rot="0">
            <a:off x="15848947" y="-2115382"/>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94487" y="5055298"/>
            <a:ext cx="15154460" cy="4252511"/>
          </a:xfrm>
          <a:prstGeom prst="rect">
            <a:avLst/>
          </a:prstGeom>
        </p:spPr>
        <p:txBody>
          <a:bodyPr anchor="t" rtlCol="false" tIns="0" lIns="0" bIns="0" rIns="0">
            <a:spAutoFit/>
          </a:bodyPr>
          <a:lstStyle/>
          <a:p>
            <a:pPr algn="ctr">
              <a:lnSpc>
                <a:spcPts val="4223"/>
              </a:lnSpc>
              <a:spcBef>
                <a:spcPct val="0"/>
              </a:spcBef>
            </a:pPr>
            <a:r>
              <a:rPr lang="en-US" sz="3579">
                <a:solidFill>
                  <a:srgbClr val="FFFFFF"/>
                </a:solidFill>
                <a:latin typeface="Montserrat"/>
                <a:ea typeface="Montserrat"/>
                <a:cs typeface="Montserrat"/>
                <a:sym typeface="Montserrat"/>
              </a:rPr>
              <a:t>The project addresses the challenge of simulating key features of social media platforms like Instagram and Facebook, such as user management, friendships, and posts. The goal is to demonstrate how linked lists in C++ can effectively model and manage the dynamic relationships and operations within a social network, such as adding users, connecting friends, and sharing posts. This simulation provides a foundational understanding of the data structures that underpin real-world social media platforms.</a:t>
            </a:r>
          </a:p>
        </p:txBody>
      </p:sp>
    </p:spTree>
  </p:cSld>
  <p:clrMapOvr>
    <a:masterClrMapping/>
  </p:clrMapOvr>
</p:sld>
</file>

<file path=ppt/slides/slide5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74414"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3336986"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3980171" y="8955443"/>
            <a:ext cx="0" cy="784268"/>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11600760" y="3698299"/>
            <a:ext cx="1745177" cy="17451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7" id="37"/>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38" id="38"/>
          <p:cNvGrpSpPr/>
          <p:nvPr/>
        </p:nvGrpSpPr>
        <p:grpSpPr>
          <a:xfrm rot="0">
            <a:off x="3107582" y="1221415"/>
            <a:ext cx="1745177" cy="174517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0" id="40"/>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41" id="41"/>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42" id="42"/>
          <p:cNvSpPr/>
          <p:nvPr/>
        </p:nvSpPr>
        <p:spPr>
          <a:xfrm flipV="true">
            <a:off x="12473349" y="2914031"/>
            <a:ext cx="0" cy="784268"/>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74414"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6174554"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6817740" y="8955443"/>
            <a:ext cx="0" cy="784268"/>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11600760" y="3698299"/>
            <a:ext cx="1745177" cy="17451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7" id="37"/>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38" id="38"/>
          <p:cNvGrpSpPr/>
          <p:nvPr/>
        </p:nvGrpSpPr>
        <p:grpSpPr>
          <a:xfrm rot="0">
            <a:off x="3107582" y="1221415"/>
            <a:ext cx="1745177" cy="174517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0" id="40"/>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41" id="41"/>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42" id="42"/>
          <p:cNvSpPr/>
          <p:nvPr/>
        </p:nvSpPr>
        <p:spPr>
          <a:xfrm flipV="true">
            <a:off x="12473349" y="2914031"/>
            <a:ext cx="0" cy="784268"/>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74414"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8993428"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9636614" y="8955443"/>
            <a:ext cx="0" cy="784268"/>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11600760" y="3698299"/>
            <a:ext cx="1745177" cy="17451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7" id="37"/>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38" id="38"/>
          <p:cNvGrpSpPr/>
          <p:nvPr/>
        </p:nvGrpSpPr>
        <p:grpSpPr>
          <a:xfrm rot="0">
            <a:off x="3107582" y="1221415"/>
            <a:ext cx="1745177" cy="174517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0" id="40"/>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41" id="41"/>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42" id="42"/>
          <p:cNvSpPr/>
          <p:nvPr/>
        </p:nvSpPr>
        <p:spPr>
          <a:xfrm flipV="true">
            <a:off x="12473349" y="2914031"/>
            <a:ext cx="0" cy="784268"/>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74414"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11830163"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12473349" y="8955443"/>
            <a:ext cx="0" cy="784268"/>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11600760" y="3698299"/>
            <a:ext cx="1745177" cy="17451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7" id="37"/>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38" id="38"/>
          <p:cNvGrpSpPr/>
          <p:nvPr/>
        </p:nvGrpSpPr>
        <p:grpSpPr>
          <a:xfrm rot="0">
            <a:off x="3107582" y="1221415"/>
            <a:ext cx="1745177" cy="174517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0" id="40"/>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41" id="41"/>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42" id="42"/>
          <p:cNvSpPr/>
          <p:nvPr/>
        </p:nvSpPr>
        <p:spPr>
          <a:xfrm flipV="true">
            <a:off x="12473349" y="2914031"/>
            <a:ext cx="0" cy="784268"/>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74414"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11830163"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12473349" y="8955443"/>
            <a:ext cx="0" cy="784268"/>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11600760" y="3698299"/>
            <a:ext cx="1745177" cy="17451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7" id="37"/>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38" id="38"/>
          <p:cNvGrpSpPr/>
          <p:nvPr/>
        </p:nvGrpSpPr>
        <p:grpSpPr>
          <a:xfrm rot="0">
            <a:off x="3107582" y="1221415"/>
            <a:ext cx="1745177" cy="174517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0" id="40"/>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41" id="41"/>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42" id="42"/>
          <p:cNvSpPr/>
          <p:nvPr/>
        </p:nvSpPr>
        <p:spPr>
          <a:xfrm flipV="true">
            <a:off x="12473349" y="2914031"/>
            <a:ext cx="0" cy="784268"/>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74414"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11830163"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12473349" y="8955443"/>
            <a:ext cx="0" cy="784268"/>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11600760" y="3698299"/>
            <a:ext cx="1745177" cy="17451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7" id="37"/>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38" id="38"/>
          <p:cNvGrpSpPr/>
          <p:nvPr/>
        </p:nvGrpSpPr>
        <p:grpSpPr>
          <a:xfrm rot="0">
            <a:off x="3107582" y="1221415"/>
            <a:ext cx="1745177" cy="174517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0" id="40"/>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41" id="41"/>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42" id="42"/>
          <p:cNvSpPr/>
          <p:nvPr/>
        </p:nvSpPr>
        <p:spPr>
          <a:xfrm flipV="true">
            <a:off x="12473349" y="2914031"/>
            <a:ext cx="0" cy="784268"/>
          </a:xfrm>
          <a:prstGeom prst="line">
            <a:avLst/>
          </a:prstGeom>
          <a:ln cap="flat" w="38100">
            <a:solidFill>
              <a:srgbClr val="000000"/>
            </a:solidFill>
            <a:prstDash val="solid"/>
            <a:headEnd type="none" len="sm" w="sm"/>
            <a:tailEnd type="arrow" len="sm" w="med"/>
          </a:ln>
        </p:spPr>
      </p:sp>
      <p:sp>
        <p:nvSpPr>
          <p:cNvPr name="TextBox 43" id="43"/>
          <p:cNvSpPr txBox="true"/>
          <p:nvPr/>
        </p:nvSpPr>
        <p:spPr>
          <a:xfrm rot="0">
            <a:off x="14831875" y="5994845"/>
            <a:ext cx="980678" cy="765683"/>
          </a:xfrm>
          <a:prstGeom prst="rect">
            <a:avLst/>
          </a:prstGeom>
        </p:spPr>
        <p:txBody>
          <a:bodyPr anchor="t" rtlCol="false" tIns="0" lIns="0" bIns="0" rIns="0">
            <a:spAutoFit/>
          </a:bodyPr>
          <a:lstStyle/>
          <a:p>
            <a:pPr algn="ctr">
              <a:lnSpc>
                <a:spcPts val="6135"/>
              </a:lnSpc>
              <a:spcBef>
                <a:spcPct val="0"/>
              </a:spcBef>
            </a:pPr>
            <a:r>
              <a:rPr lang="en-US" sz="5199">
                <a:solidFill>
                  <a:srgbClr val="F53725"/>
                </a:solidFill>
                <a:latin typeface="Montserrat"/>
                <a:ea typeface="Montserrat"/>
                <a:cs typeface="Montserrat"/>
                <a:sym typeface="Montserrat"/>
              </a:rPr>
              <a:t>ptr</a:t>
            </a:r>
          </a:p>
        </p:txBody>
      </p:sp>
      <p:sp>
        <p:nvSpPr>
          <p:cNvPr name="AutoShape 44" id="44"/>
          <p:cNvSpPr/>
          <p:nvPr/>
        </p:nvSpPr>
        <p:spPr>
          <a:xfrm flipH="true">
            <a:off x="13345937" y="6741478"/>
            <a:ext cx="108235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74414"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11830163"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12473349" y="8955443"/>
            <a:ext cx="0" cy="784268"/>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11600760" y="3698299"/>
            <a:ext cx="1745177" cy="17451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37" id="37"/>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38" id="38"/>
          <p:cNvGrpSpPr/>
          <p:nvPr/>
        </p:nvGrpSpPr>
        <p:grpSpPr>
          <a:xfrm rot="0">
            <a:off x="3107582" y="1221415"/>
            <a:ext cx="1745177" cy="174517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0" id="40"/>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41" id="41"/>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42" id="42"/>
          <p:cNvSpPr/>
          <p:nvPr/>
        </p:nvSpPr>
        <p:spPr>
          <a:xfrm flipV="true">
            <a:off x="12473349" y="2914031"/>
            <a:ext cx="0" cy="784268"/>
          </a:xfrm>
          <a:prstGeom prst="line">
            <a:avLst/>
          </a:prstGeom>
          <a:ln cap="flat" w="38100">
            <a:solidFill>
              <a:srgbClr val="000000"/>
            </a:solidFill>
            <a:prstDash val="solid"/>
            <a:headEnd type="none" len="sm" w="sm"/>
            <a:tailEnd type="arrow" len="sm" w="med"/>
          </a:ln>
        </p:spPr>
      </p:sp>
      <p:sp>
        <p:nvSpPr>
          <p:cNvPr name="TextBox 43" id="43"/>
          <p:cNvSpPr txBox="true"/>
          <p:nvPr/>
        </p:nvSpPr>
        <p:spPr>
          <a:xfrm rot="0">
            <a:off x="14479137" y="4109032"/>
            <a:ext cx="980678" cy="765683"/>
          </a:xfrm>
          <a:prstGeom prst="rect">
            <a:avLst/>
          </a:prstGeom>
        </p:spPr>
        <p:txBody>
          <a:bodyPr anchor="t" rtlCol="false" tIns="0" lIns="0" bIns="0" rIns="0">
            <a:spAutoFit/>
          </a:bodyPr>
          <a:lstStyle/>
          <a:p>
            <a:pPr algn="ctr">
              <a:lnSpc>
                <a:spcPts val="6135"/>
              </a:lnSpc>
              <a:spcBef>
                <a:spcPct val="0"/>
              </a:spcBef>
            </a:pPr>
            <a:r>
              <a:rPr lang="en-US" sz="5199">
                <a:solidFill>
                  <a:srgbClr val="F53725"/>
                </a:solidFill>
                <a:latin typeface="Montserrat"/>
                <a:ea typeface="Montserrat"/>
                <a:cs typeface="Montserrat"/>
                <a:sym typeface="Montserrat"/>
              </a:rPr>
              <a:t>ptr</a:t>
            </a:r>
          </a:p>
        </p:txBody>
      </p:sp>
      <p:sp>
        <p:nvSpPr>
          <p:cNvPr name="AutoShape 44" id="44"/>
          <p:cNvSpPr/>
          <p:nvPr/>
        </p:nvSpPr>
        <p:spPr>
          <a:xfrm flipH="true">
            <a:off x="13345784" y="4558549"/>
            <a:ext cx="1082078" cy="24679"/>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74414"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24" id="24"/>
          <p:cNvSpPr/>
          <p:nvPr/>
        </p:nvSpPr>
        <p:spPr>
          <a:xfrm flipV="true">
            <a:off x="12473349" y="5443477"/>
            <a:ext cx="0" cy="784268"/>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6" id="26"/>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8774592" y="3698299"/>
            <a:ext cx="1745177" cy="17451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30" id="30"/>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1" id="31"/>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2" id="32"/>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11830163"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4" id="34"/>
          <p:cNvSpPr/>
          <p:nvPr/>
        </p:nvSpPr>
        <p:spPr>
          <a:xfrm flipV="true">
            <a:off x="12473349" y="8955443"/>
            <a:ext cx="0" cy="784268"/>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11600760" y="3698299"/>
            <a:ext cx="1745177" cy="17451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7" id="37"/>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grpSp>
        <p:nvGrpSpPr>
          <p:cNvPr name="Group 38" id="38"/>
          <p:cNvGrpSpPr/>
          <p:nvPr/>
        </p:nvGrpSpPr>
        <p:grpSpPr>
          <a:xfrm rot="0">
            <a:off x="3107582" y="1221415"/>
            <a:ext cx="1745177" cy="174517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0" id="40"/>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41" id="41"/>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42" id="42"/>
          <p:cNvSpPr/>
          <p:nvPr/>
        </p:nvSpPr>
        <p:spPr>
          <a:xfrm flipV="true">
            <a:off x="12473349" y="2914031"/>
            <a:ext cx="0" cy="784268"/>
          </a:xfrm>
          <a:prstGeom prst="line">
            <a:avLst/>
          </a:prstGeom>
          <a:ln cap="flat" w="38100">
            <a:solidFill>
              <a:srgbClr val="000000"/>
            </a:solidFill>
            <a:prstDash val="solid"/>
            <a:headEnd type="none" len="sm" w="sm"/>
            <a:tailEnd type="arrow" len="sm" w="med"/>
          </a:ln>
        </p:spPr>
      </p:sp>
      <p:sp>
        <p:nvSpPr>
          <p:cNvPr name="TextBox 43" id="43"/>
          <p:cNvSpPr txBox="true"/>
          <p:nvPr/>
        </p:nvSpPr>
        <p:spPr>
          <a:xfrm rot="0">
            <a:off x="14516062" y="5854428"/>
            <a:ext cx="980678" cy="765683"/>
          </a:xfrm>
          <a:prstGeom prst="rect">
            <a:avLst/>
          </a:prstGeom>
        </p:spPr>
        <p:txBody>
          <a:bodyPr anchor="t" rtlCol="false" tIns="0" lIns="0" bIns="0" rIns="0">
            <a:spAutoFit/>
          </a:bodyPr>
          <a:lstStyle/>
          <a:p>
            <a:pPr algn="ctr">
              <a:lnSpc>
                <a:spcPts val="6135"/>
              </a:lnSpc>
              <a:spcBef>
                <a:spcPct val="0"/>
              </a:spcBef>
            </a:pPr>
            <a:r>
              <a:rPr lang="en-US" sz="5199">
                <a:solidFill>
                  <a:srgbClr val="F53725"/>
                </a:solidFill>
                <a:latin typeface="Montserrat"/>
                <a:ea typeface="Montserrat"/>
                <a:cs typeface="Montserrat"/>
                <a:sym typeface="Montserrat"/>
              </a:rPr>
              <a:t>ptr</a:t>
            </a:r>
          </a:p>
        </p:txBody>
      </p:sp>
      <p:sp>
        <p:nvSpPr>
          <p:cNvPr name="AutoShape 44" id="44"/>
          <p:cNvSpPr/>
          <p:nvPr/>
        </p:nvSpPr>
        <p:spPr>
          <a:xfrm flipV="true">
            <a:off x="14969476" y="4883247"/>
            <a:ext cx="0" cy="1082359"/>
          </a:xfrm>
          <a:prstGeom prst="line">
            <a:avLst/>
          </a:prstGeom>
          <a:ln cap="flat" w="38100">
            <a:solidFill>
              <a:srgbClr val="000000"/>
            </a:solidFill>
            <a:prstDash val="solid"/>
            <a:headEnd type="none" len="sm" w="sm"/>
            <a:tailEnd type="arrow" len="sm" w="med"/>
          </a:ln>
        </p:spPr>
      </p:sp>
      <p:sp>
        <p:nvSpPr>
          <p:cNvPr name="TextBox 45" id="45"/>
          <p:cNvSpPr txBox="true"/>
          <p:nvPr/>
        </p:nvSpPr>
        <p:spPr>
          <a:xfrm rot="0">
            <a:off x="14299429" y="4117564"/>
            <a:ext cx="1553170"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next</a:t>
            </a:r>
          </a:p>
        </p:txBody>
      </p:sp>
      <p:sp>
        <p:nvSpPr>
          <p:cNvPr name="AutoShape 46" id="46"/>
          <p:cNvSpPr/>
          <p:nvPr/>
        </p:nvSpPr>
        <p:spPr>
          <a:xfrm flipV="true">
            <a:off x="14899863" y="3019154"/>
            <a:ext cx="0" cy="1082359"/>
          </a:xfrm>
          <a:prstGeom prst="line">
            <a:avLst/>
          </a:prstGeom>
          <a:ln cap="flat" w="38100">
            <a:solidFill>
              <a:srgbClr val="000000"/>
            </a:solidFill>
            <a:prstDash val="solid"/>
            <a:headEnd type="none" len="sm" w="sm"/>
            <a:tailEnd type="arrow" len="sm" w="med"/>
          </a:ln>
        </p:spPr>
      </p:sp>
      <p:sp>
        <p:nvSpPr>
          <p:cNvPr name="TextBox 47" id="47"/>
          <p:cNvSpPr txBox="true"/>
          <p:nvPr/>
        </p:nvSpPr>
        <p:spPr>
          <a:xfrm rot="0">
            <a:off x="14352649" y="2253471"/>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Tree>
  </p:cSld>
  <p:clrMapOvr>
    <a:masterClrMapping/>
  </p:clrMapOvr>
</p:sld>
</file>

<file path=ppt/slides/slide5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BE07"/>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30163" y="4835477"/>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TextBox 24" id="24"/>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5" id="25"/>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6" id="26"/>
          <p:cNvGrpSpPr/>
          <p:nvPr/>
        </p:nvGrpSpPr>
        <p:grpSpPr>
          <a:xfrm rot="0">
            <a:off x="8774592" y="3698299"/>
            <a:ext cx="1745177" cy="174517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8" id="28"/>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29" id="29"/>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0" id="30"/>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1" id="31"/>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2" id="32"/>
          <p:cNvSpPr txBox="true"/>
          <p:nvPr/>
        </p:nvSpPr>
        <p:spPr>
          <a:xfrm rot="0">
            <a:off x="11830163"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3" id="33"/>
          <p:cNvSpPr/>
          <p:nvPr/>
        </p:nvSpPr>
        <p:spPr>
          <a:xfrm flipV="true">
            <a:off x="12473349" y="8955443"/>
            <a:ext cx="0" cy="784268"/>
          </a:xfrm>
          <a:prstGeom prst="line">
            <a:avLst/>
          </a:prstGeom>
          <a:ln cap="flat" w="38100">
            <a:solidFill>
              <a:srgbClr val="000000"/>
            </a:solidFill>
            <a:prstDash val="solid"/>
            <a:headEnd type="none" len="sm" w="sm"/>
            <a:tailEnd type="arrow" len="sm" w="med"/>
          </a:ln>
        </p:spPr>
      </p:sp>
      <p:grpSp>
        <p:nvGrpSpPr>
          <p:cNvPr name="Group 34" id="34"/>
          <p:cNvGrpSpPr/>
          <p:nvPr/>
        </p:nvGrpSpPr>
        <p:grpSpPr>
          <a:xfrm rot="0">
            <a:off x="3107582" y="1221415"/>
            <a:ext cx="1745177" cy="174517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6" id="36"/>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37" id="37"/>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38" id="38"/>
          <p:cNvSpPr/>
          <p:nvPr/>
        </p:nvSpPr>
        <p:spPr>
          <a:xfrm flipV="true">
            <a:off x="12429097" y="5496038"/>
            <a:ext cx="0" cy="784268"/>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18149" y="6280305"/>
            <a:ext cx="1745177" cy="17451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4" id="4"/>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5" id="5"/>
          <p:cNvSpPr/>
          <p:nvPr/>
        </p:nvSpPr>
        <p:spPr>
          <a:xfrm>
            <a:off x="4863327" y="7152894"/>
            <a:ext cx="1082359"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79403">
            <a:off x="5945151" y="6247643"/>
            <a:ext cx="1745177" cy="1903167"/>
            <a:chOff x="0" y="0"/>
            <a:chExt cx="812800" cy="886382"/>
          </a:xfrm>
        </p:grpSpPr>
        <p:sp>
          <p:nvSpPr>
            <p:cNvPr name="Freeform 7" id="7"/>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8" id="8"/>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user2</a:t>
              </a:r>
            </a:p>
          </p:txBody>
        </p:sp>
      </p:grpSp>
      <p:sp>
        <p:nvSpPr>
          <p:cNvPr name="AutoShape 9" id="9"/>
          <p:cNvSpPr/>
          <p:nvPr/>
        </p:nvSpPr>
        <p:spPr>
          <a:xfrm flipV="true">
            <a:off x="7690096" y="7165403"/>
            <a:ext cx="1083895" cy="5397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5157">
            <a:off x="8773165" y="6278184"/>
            <a:ext cx="1745177" cy="1903167"/>
            <a:chOff x="0" y="0"/>
            <a:chExt cx="812800" cy="886382"/>
          </a:xfrm>
        </p:grpSpPr>
        <p:sp>
          <p:nvSpPr>
            <p:cNvPr name="Freeform 11" id="11"/>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12" id="12"/>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grpSp>
        <p:nvGrpSpPr>
          <p:cNvPr name="Group 13" id="13"/>
          <p:cNvGrpSpPr/>
          <p:nvPr/>
        </p:nvGrpSpPr>
        <p:grpSpPr>
          <a:xfrm rot="0">
            <a:off x="11600760" y="6280305"/>
            <a:ext cx="1745177" cy="1745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16" id="16"/>
          <p:cNvSpPr/>
          <p:nvPr/>
        </p:nvSpPr>
        <p:spPr>
          <a:xfrm>
            <a:off x="13345937" y="7152894"/>
            <a:ext cx="1082359" cy="0"/>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668462" y="6779578"/>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18" id="18"/>
          <p:cNvSpPr/>
          <p:nvPr/>
        </p:nvSpPr>
        <p:spPr>
          <a:xfrm>
            <a:off x="10519769" y="7146353"/>
            <a:ext cx="1082359"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3118149" y="3750860"/>
            <a:ext cx="1745177" cy="1903167"/>
            <a:chOff x="0" y="0"/>
            <a:chExt cx="812800" cy="886382"/>
          </a:xfrm>
        </p:grpSpPr>
        <p:sp>
          <p:nvSpPr>
            <p:cNvPr name="Freeform 20" id="20"/>
            <p:cNvSpPr/>
            <p:nvPr/>
          </p:nvSpPr>
          <p:spPr>
            <a:xfrm flipH="false" flipV="false" rot="0">
              <a:off x="0" y="0"/>
              <a:ext cx="812800" cy="886382"/>
            </a:xfrm>
            <a:custGeom>
              <a:avLst/>
              <a:gdLst/>
              <a:ahLst/>
              <a:cxnLst/>
              <a:rect r="r" b="b" t="t" l="l"/>
              <a:pathLst>
                <a:path h="886382" w="812800">
                  <a:moveTo>
                    <a:pt x="406400" y="0"/>
                  </a:moveTo>
                  <a:cubicBezTo>
                    <a:pt x="181951" y="0"/>
                    <a:pt x="0" y="198423"/>
                    <a:pt x="0" y="443191"/>
                  </a:cubicBezTo>
                  <a:cubicBezTo>
                    <a:pt x="0" y="687959"/>
                    <a:pt x="181951" y="886382"/>
                    <a:pt x="406400" y="886382"/>
                  </a:cubicBezTo>
                  <a:cubicBezTo>
                    <a:pt x="630849" y="886382"/>
                    <a:pt x="812800" y="687959"/>
                    <a:pt x="812800" y="443191"/>
                  </a:cubicBezTo>
                  <a:cubicBezTo>
                    <a:pt x="812800" y="198423"/>
                    <a:pt x="630849" y="0"/>
                    <a:pt x="406400" y="0"/>
                  </a:cubicBezTo>
                  <a:close/>
                </a:path>
              </a:pathLst>
            </a:custGeom>
            <a:solidFill>
              <a:srgbClr val="FFBF00"/>
            </a:solidFill>
          </p:spPr>
        </p:sp>
        <p:sp>
          <p:nvSpPr>
            <p:cNvPr name="TextBox 21" id="21"/>
            <p:cNvSpPr txBox="true"/>
            <p:nvPr/>
          </p:nvSpPr>
          <p:spPr>
            <a:xfrm>
              <a:off x="76200" y="92623"/>
              <a:ext cx="660400" cy="710661"/>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soma</a:t>
              </a:r>
            </a:p>
          </p:txBody>
        </p:sp>
      </p:grpSp>
      <p:sp>
        <p:nvSpPr>
          <p:cNvPr name="AutoShape 22" id="22"/>
          <p:cNvSpPr/>
          <p:nvPr/>
        </p:nvSpPr>
        <p:spPr>
          <a:xfrm flipV="true">
            <a:off x="3990738" y="5654028"/>
            <a:ext cx="0" cy="6262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1830163" y="4835477"/>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TextBox 24" id="24"/>
          <p:cNvSpPr txBox="true"/>
          <p:nvPr/>
        </p:nvSpPr>
        <p:spPr>
          <a:xfrm rot="0">
            <a:off x="3487848" y="9525"/>
            <a:ext cx="1005780" cy="591185"/>
          </a:xfrm>
          <a:prstGeom prst="rect">
            <a:avLst/>
          </a:prstGeom>
        </p:spPr>
        <p:txBody>
          <a:bodyPr anchor="t" rtlCol="false" tIns="0" lIns="0" bIns="0" rIns="0">
            <a:spAutoFit/>
          </a:bodyPr>
          <a:lstStyle/>
          <a:p>
            <a:pPr algn="ctr">
              <a:lnSpc>
                <a:spcPts val="4719"/>
              </a:lnSpc>
              <a:spcBef>
                <a:spcPct val="0"/>
              </a:spcBef>
            </a:pPr>
            <a:r>
              <a:rPr lang="en-US" sz="3999">
                <a:solidFill>
                  <a:srgbClr val="000000"/>
                </a:solidFill>
                <a:latin typeface="Montserrat Bold"/>
                <a:ea typeface="Montserrat Bold"/>
                <a:cs typeface="Montserrat Bold"/>
                <a:sym typeface="Montserrat Bold"/>
              </a:rPr>
              <a:t>null</a:t>
            </a:r>
          </a:p>
        </p:txBody>
      </p:sp>
      <p:sp>
        <p:nvSpPr>
          <p:cNvPr name="AutoShape 25" id="25"/>
          <p:cNvSpPr/>
          <p:nvPr/>
        </p:nvSpPr>
        <p:spPr>
          <a:xfrm flipV="true">
            <a:off x="3990738" y="2966593"/>
            <a:ext cx="0" cy="784268"/>
          </a:xfrm>
          <a:prstGeom prst="line">
            <a:avLst/>
          </a:prstGeom>
          <a:ln cap="flat" w="38100">
            <a:solidFill>
              <a:srgbClr val="000000"/>
            </a:solidFill>
            <a:prstDash val="solid"/>
            <a:headEnd type="none" len="sm" w="sm"/>
            <a:tailEnd type="arrow" len="sm" w="med"/>
          </a:ln>
        </p:spPr>
      </p:sp>
      <p:grpSp>
        <p:nvGrpSpPr>
          <p:cNvPr name="Group 26" id="26"/>
          <p:cNvGrpSpPr/>
          <p:nvPr/>
        </p:nvGrpSpPr>
        <p:grpSpPr>
          <a:xfrm rot="0">
            <a:off x="8774592" y="3698299"/>
            <a:ext cx="1745177" cy="174517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28" id="28"/>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rajib</a:t>
              </a:r>
            </a:p>
          </p:txBody>
        </p:sp>
      </p:grpSp>
      <p:sp>
        <p:nvSpPr>
          <p:cNvPr name="AutoShape 29" id="29"/>
          <p:cNvSpPr/>
          <p:nvPr/>
        </p:nvSpPr>
        <p:spPr>
          <a:xfrm flipV="true">
            <a:off x="9647181" y="5443477"/>
            <a:ext cx="0" cy="784268"/>
          </a:xfrm>
          <a:prstGeom prst="line">
            <a:avLst/>
          </a:prstGeom>
          <a:ln cap="flat" w="38100">
            <a:solidFill>
              <a:srgbClr val="000000"/>
            </a:solidFill>
            <a:prstDash val="solid"/>
            <a:headEnd type="none" len="sm" w="sm"/>
            <a:tailEnd type="arrow" len="sm" w="med"/>
          </a:ln>
        </p:spPr>
      </p:sp>
      <p:sp>
        <p:nvSpPr>
          <p:cNvPr name="TextBox 30" id="30"/>
          <p:cNvSpPr txBox="true"/>
          <p:nvPr/>
        </p:nvSpPr>
        <p:spPr>
          <a:xfrm rot="0">
            <a:off x="8993428" y="2200910"/>
            <a:ext cx="1307505"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null</a:t>
            </a:r>
          </a:p>
        </p:txBody>
      </p:sp>
      <p:sp>
        <p:nvSpPr>
          <p:cNvPr name="AutoShape 31" id="31"/>
          <p:cNvSpPr/>
          <p:nvPr/>
        </p:nvSpPr>
        <p:spPr>
          <a:xfrm flipV="true">
            <a:off x="9647181" y="2914031"/>
            <a:ext cx="0" cy="784268"/>
          </a:xfrm>
          <a:prstGeom prst="line">
            <a:avLst/>
          </a:prstGeom>
          <a:ln cap="flat" w="38100">
            <a:solidFill>
              <a:srgbClr val="000000"/>
            </a:solidFill>
            <a:prstDash val="solid"/>
            <a:headEnd type="none" len="sm" w="sm"/>
            <a:tailEnd type="arrow" len="sm" w="med"/>
          </a:ln>
        </p:spPr>
      </p:sp>
      <p:sp>
        <p:nvSpPr>
          <p:cNvPr name="TextBox 32" id="32"/>
          <p:cNvSpPr txBox="true"/>
          <p:nvPr/>
        </p:nvSpPr>
        <p:spPr>
          <a:xfrm rot="0">
            <a:off x="11830163" y="8201710"/>
            <a:ext cx="1286371" cy="765683"/>
          </a:xfrm>
          <a:prstGeom prst="rect">
            <a:avLst/>
          </a:prstGeom>
        </p:spPr>
        <p:txBody>
          <a:bodyPr anchor="t" rtlCol="false" tIns="0" lIns="0" bIns="0" rIns="0">
            <a:spAutoFit/>
          </a:bodyPr>
          <a:lstStyle/>
          <a:p>
            <a:pPr algn="ctr">
              <a:lnSpc>
                <a:spcPts val="6135"/>
              </a:lnSpc>
              <a:spcBef>
                <a:spcPct val="0"/>
              </a:spcBef>
            </a:pPr>
            <a:r>
              <a:rPr lang="en-US" sz="5199">
                <a:solidFill>
                  <a:srgbClr val="000000"/>
                </a:solidFill>
                <a:latin typeface="Montserrat Bold"/>
                <a:ea typeface="Montserrat Bold"/>
                <a:cs typeface="Montserrat Bold"/>
                <a:sym typeface="Montserrat Bold"/>
              </a:rPr>
              <a:t>ptr1</a:t>
            </a:r>
          </a:p>
        </p:txBody>
      </p:sp>
      <p:sp>
        <p:nvSpPr>
          <p:cNvPr name="AutoShape 33" id="33"/>
          <p:cNvSpPr/>
          <p:nvPr/>
        </p:nvSpPr>
        <p:spPr>
          <a:xfrm flipV="true">
            <a:off x="12473349" y="8955443"/>
            <a:ext cx="0" cy="784268"/>
          </a:xfrm>
          <a:prstGeom prst="line">
            <a:avLst/>
          </a:prstGeom>
          <a:ln cap="flat" w="38100">
            <a:solidFill>
              <a:srgbClr val="000000"/>
            </a:solidFill>
            <a:prstDash val="solid"/>
            <a:headEnd type="none" len="sm" w="sm"/>
            <a:tailEnd type="arrow" len="sm" w="med"/>
          </a:ln>
        </p:spPr>
      </p:sp>
      <p:grpSp>
        <p:nvGrpSpPr>
          <p:cNvPr name="Group 34" id="34"/>
          <p:cNvGrpSpPr/>
          <p:nvPr/>
        </p:nvGrpSpPr>
        <p:grpSpPr>
          <a:xfrm rot="0">
            <a:off x="3107582" y="1221415"/>
            <a:ext cx="1745177" cy="174517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p:spPr>
        </p:sp>
        <p:sp>
          <p:nvSpPr>
            <p:cNvPr name="TextBox 36" id="36"/>
            <p:cNvSpPr txBox="true"/>
            <p:nvPr/>
          </p:nvSpPr>
          <p:spPr>
            <a:xfrm>
              <a:off x="76200" y="85725"/>
              <a:ext cx="660400" cy="650875"/>
            </a:xfrm>
            <a:prstGeom prst="rect">
              <a:avLst/>
            </a:prstGeom>
          </p:spPr>
          <p:txBody>
            <a:bodyPr anchor="ctr" rtlCol="false" tIns="50800" lIns="50800" bIns="50800" rIns="50800"/>
            <a:lstStyle/>
            <a:p>
              <a:pPr algn="ctr">
                <a:lnSpc>
                  <a:spcPts val="4955"/>
                </a:lnSpc>
              </a:pPr>
              <a:r>
                <a:rPr lang="en-US" sz="4199">
                  <a:solidFill>
                    <a:srgbClr val="FFFFFF"/>
                  </a:solidFill>
                  <a:latin typeface="Montserrat"/>
                  <a:ea typeface="Montserrat"/>
                  <a:cs typeface="Montserrat"/>
                  <a:sym typeface="Montserrat"/>
                </a:rPr>
                <a:t>Naaz</a:t>
              </a:r>
            </a:p>
          </p:txBody>
        </p:sp>
      </p:grpSp>
      <p:sp>
        <p:nvSpPr>
          <p:cNvPr name="AutoShape 37" id="37"/>
          <p:cNvSpPr/>
          <p:nvPr/>
        </p:nvSpPr>
        <p:spPr>
          <a:xfrm flipV="true">
            <a:off x="4009788" y="636566"/>
            <a:ext cx="0" cy="784268"/>
          </a:xfrm>
          <a:prstGeom prst="line">
            <a:avLst/>
          </a:prstGeom>
          <a:ln cap="flat" w="38100">
            <a:solidFill>
              <a:srgbClr val="000000"/>
            </a:solidFill>
            <a:prstDash val="solid"/>
            <a:headEnd type="none" len="sm" w="sm"/>
            <a:tailEnd type="arrow" len="sm" w="med"/>
          </a:ln>
        </p:spPr>
      </p:sp>
      <p:sp>
        <p:nvSpPr>
          <p:cNvPr name="AutoShape 38" id="38"/>
          <p:cNvSpPr/>
          <p:nvPr/>
        </p:nvSpPr>
        <p:spPr>
          <a:xfrm flipV="true">
            <a:off x="12429097" y="5496038"/>
            <a:ext cx="0" cy="784268"/>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77" r="0" b="-4777"/>
            </a:stretch>
          </a:blipFill>
        </p:spPr>
      </p:sp>
      <p:sp>
        <p:nvSpPr>
          <p:cNvPr name="TextBox 3" id="3"/>
          <p:cNvSpPr txBox="true"/>
          <p:nvPr/>
        </p:nvSpPr>
        <p:spPr>
          <a:xfrm rot="0">
            <a:off x="1469002" y="352741"/>
            <a:ext cx="12250430" cy="987275"/>
          </a:xfrm>
          <a:prstGeom prst="rect">
            <a:avLst/>
          </a:prstGeom>
        </p:spPr>
        <p:txBody>
          <a:bodyPr anchor="t" rtlCol="false" tIns="0" lIns="0" bIns="0" rIns="0">
            <a:spAutoFit/>
          </a:bodyPr>
          <a:lstStyle/>
          <a:p>
            <a:pPr algn="l" marL="0" indent="0" lvl="0">
              <a:lnSpc>
                <a:spcPts val="7275"/>
              </a:lnSpc>
              <a:spcBef>
                <a:spcPct val="0"/>
              </a:spcBef>
            </a:pPr>
            <a:r>
              <a:rPr lang="en-US" sz="7823">
                <a:solidFill>
                  <a:srgbClr val="257167"/>
                </a:solidFill>
                <a:latin typeface="Lilita One"/>
                <a:ea typeface="Lilita One"/>
                <a:cs typeface="Lilita One"/>
                <a:sym typeface="Lilita One"/>
              </a:rPr>
              <a:t>DATA STRUCTURE USED</a:t>
            </a:r>
          </a:p>
        </p:txBody>
      </p:sp>
      <p:sp>
        <p:nvSpPr>
          <p:cNvPr name="Freeform 4" id="4"/>
          <p:cNvSpPr/>
          <p:nvPr/>
        </p:nvSpPr>
        <p:spPr>
          <a:xfrm flipH="false" flipV="false" rot="0">
            <a:off x="2086514" y="6199721"/>
            <a:ext cx="17295702" cy="10886590"/>
          </a:xfrm>
          <a:custGeom>
            <a:avLst/>
            <a:gdLst/>
            <a:ahLst/>
            <a:cxnLst/>
            <a:rect r="r" b="b" t="t" l="l"/>
            <a:pathLst>
              <a:path h="10886590" w="17295702">
                <a:moveTo>
                  <a:pt x="0" y="0"/>
                </a:moveTo>
                <a:lnTo>
                  <a:pt x="17295702" y="0"/>
                </a:lnTo>
                <a:lnTo>
                  <a:pt x="17295702" y="10886589"/>
                </a:lnTo>
                <a:lnTo>
                  <a:pt x="0" y="10886589"/>
                </a:lnTo>
                <a:lnTo>
                  <a:pt x="0" y="0"/>
                </a:lnTo>
                <a:close/>
              </a:path>
            </a:pathLst>
          </a:custGeom>
          <a:blipFill>
            <a:blip r:embed="rId3"/>
            <a:stretch>
              <a:fillRect l="0" t="0" r="0" b="0"/>
            </a:stretch>
          </a:blipFill>
        </p:spPr>
      </p:sp>
      <p:sp>
        <p:nvSpPr>
          <p:cNvPr name="Freeform 5" id="5"/>
          <p:cNvSpPr/>
          <p:nvPr/>
        </p:nvSpPr>
        <p:spPr>
          <a:xfrm flipH="false" flipV="false" rot="0">
            <a:off x="12135037" y="971490"/>
            <a:ext cx="8608171" cy="6897297"/>
          </a:xfrm>
          <a:custGeom>
            <a:avLst/>
            <a:gdLst/>
            <a:ahLst/>
            <a:cxnLst/>
            <a:rect r="r" b="b" t="t" l="l"/>
            <a:pathLst>
              <a:path h="6897297" w="8608171">
                <a:moveTo>
                  <a:pt x="0" y="0"/>
                </a:moveTo>
                <a:lnTo>
                  <a:pt x="8608171" y="0"/>
                </a:lnTo>
                <a:lnTo>
                  <a:pt x="8608171" y="6897297"/>
                </a:lnTo>
                <a:lnTo>
                  <a:pt x="0" y="6897297"/>
                </a:lnTo>
                <a:lnTo>
                  <a:pt x="0" y="0"/>
                </a:lnTo>
                <a:close/>
              </a:path>
            </a:pathLst>
          </a:custGeom>
          <a:blipFill>
            <a:blip r:embed="rId4"/>
            <a:stretch>
              <a:fillRect l="0" t="0" r="0" b="0"/>
            </a:stretch>
          </a:blipFill>
        </p:spPr>
      </p:sp>
      <p:sp>
        <p:nvSpPr>
          <p:cNvPr name="TextBox 6" id="6"/>
          <p:cNvSpPr txBox="true"/>
          <p:nvPr/>
        </p:nvSpPr>
        <p:spPr>
          <a:xfrm rot="0">
            <a:off x="1469002" y="2544946"/>
            <a:ext cx="11147104" cy="5054746"/>
          </a:xfrm>
          <a:prstGeom prst="rect">
            <a:avLst/>
          </a:prstGeom>
        </p:spPr>
        <p:txBody>
          <a:bodyPr anchor="t" rtlCol="false" tIns="0" lIns="0" bIns="0" rIns="0">
            <a:spAutoFit/>
          </a:bodyPr>
          <a:lstStyle/>
          <a:p>
            <a:pPr algn="l" marL="0" indent="0" lvl="0">
              <a:lnSpc>
                <a:spcPts val="8036"/>
              </a:lnSpc>
              <a:spcBef>
                <a:spcPct val="0"/>
              </a:spcBef>
            </a:pPr>
            <a:r>
              <a:rPr lang="en-US" sz="5740">
                <a:solidFill>
                  <a:srgbClr val="000000"/>
                </a:solidFill>
                <a:latin typeface="One Little Font"/>
                <a:ea typeface="One Little Font"/>
                <a:cs typeface="One Little Font"/>
                <a:sym typeface="One Little Font"/>
              </a:rPr>
              <a:t>linked list is </a:t>
            </a:r>
            <a:r>
              <a:rPr lang="en-US" sz="5740">
                <a:solidFill>
                  <a:srgbClr val="000000"/>
                </a:solidFill>
                <a:latin typeface="One Little Font"/>
                <a:ea typeface="One Little Font"/>
                <a:cs typeface="One Little Font"/>
                <a:sym typeface="One Little Font"/>
              </a:rPr>
              <a:t>a linear data structure that stores data in nodes, which are individual objects that contain both data and a reference to the next node in the list</a:t>
            </a:r>
          </a:p>
        </p:txBody>
      </p:sp>
      <p:sp>
        <p:nvSpPr>
          <p:cNvPr name="Freeform 7" id="7"/>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5"/>
            <a:stretch>
              <a:fillRect l="0" t="0" r="0" b="0"/>
            </a:stretch>
          </a:blipFill>
        </p:spPr>
      </p:sp>
      <p:sp>
        <p:nvSpPr>
          <p:cNvPr name="Freeform 8" id="8"/>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6"/>
            <a:stretch>
              <a:fillRect l="0" t="0" r="0" b="0"/>
            </a:stretch>
          </a:blipFill>
        </p:spPr>
      </p:sp>
      <p:sp>
        <p:nvSpPr>
          <p:cNvPr name="TextBox 9" id="9"/>
          <p:cNvSpPr txBox="true"/>
          <p:nvPr/>
        </p:nvSpPr>
        <p:spPr>
          <a:xfrm rot="0">
            <a:off x="1741640" y="1625766"/>
            <a:ext cx="4087102" cy="604856"/>
          </a:xfrm>
          <a:prstGeom prst="rect">
            <a:avLst/>
          </a:prstGeom>
        </p:spPr>
        <p:txBody>
          <a:bodyPr anchor="t" rtlCol="false" tIns="0" lIns="0" bIns="0" rIns="0">
            <a:spAutoFit/>
          </a:bodyPr>
          <a:lstStyle/>
          <a:p>
            <a:pPr algn="l" marL="0" indent="0" lvl="0">
              <a:lnSpc>
                <a:spcPts val="4986"/>
              </a:lnSpc>
              <a:spcBef>
                <a:spcPct val="0"/>
              </a:spcBef>
            </a:pPr>
            <a:r>
              <a:rPr lang="en-US" sz="3561">
                <a:solidFill>
                  <a:srgbClr val="FFFFFF"/>
                </a:solidFill>
                <a:latin typeface="One Little Font Bold"/>
                <a:ea typeface="One Little Font Bold"/>
                <a:cs typeface="One Little Font Bold"/>
                <a:sym typeface="One Little Font Bold"/>
              </a:rPr>
              <a:t>Data Structures:</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22211D"/>
        </a:solidFill>
      </p:bgPr>
    </p:bg>
    <p:spTree>
      <p:nvGrpSpPr>
        <p:cNvPr id="1" name=""/>
        <p:cNvGrpSpPr/>
        <p:nvPr/>
      </p:nvGrpSpPr>
      <p:grpSpPr>
        <a:xfrm>
          <a:off x="0" y="0"/>
          <a:ext cx="0" cy="0"/>
          <a:chOff x="0" y="0"/>
          <a:chExt cx="0" cy="0"/>
        </a:xfrm>
      </p:grpSpPr>
      <p:grpSp>
        <p:nvGrpSpPr>
          <p:cNvPr name="Group 2" id="2"/>
          <p:cNvGrpSpPr/>
          <p:nvPr/>
        </p:nvGrpSpPr>
        <p:grpSpPr>
          <a:xfrm rot="0">
            <a:off x="525370" y="526077"/>
            <a:ext cx="17237259" cy="9234847"/>
            <a:chOff x="0" y="0"/>
            <a:chExt cx="4539854" cy="2432223"/>
          </a:xfrm>
        </p:grpSpPr>
        <p:sp>
          <p:nvSpPr>
            <p:cNvPr name="Freeform 3" id="3"/>
            <p:cNvSpPr/>
            <p:nvPr/>
          </p:nvSpPr>
          <p:spPr>
            <a:xfrm flipH="false" flipV="false" rot="0">
              <a:off x="0" y="0"/>
              <a:ext cx="4539854" cy="2432223"/>
            </a:xfrm>
            <a:custGeom>
              <a:avLst/>
              <a:gdLst/>
              <a:ahLst/>
              <a:cxnLst/>
              <a:rect r="r" b="b" t="t" l="l"/>
              <a:pathLst>
                <a:path h="2432223" w="4539854">
                  <a:moveTo>
                    <a:pt x="0" y="0"/>
                  </a:moveTo>
                  <a:lnTo>
                    <a:pt x="4539854" y="0"/>
                  </a:lnTo>
                  <a:lnTo>
                    <a:pt x="4539854" y="2432223"/>
                  </a:lnTo>
                  <a:lnTo>
                    <a:pt x="0" y="2432223"/>
                  </a:lnTo>
                  <a:close/>
                </a:path>
              </a:pathLst>
            </a:custGeom>
            <a:solidFill>
              <a:srgbClr val="FFFFFF"/>
            </a:solidFill>
          </p:spPr>
        </p:sp>
        <p:sp>
          <p:nvSpPr>
            <p:cNvPr name="TextBox 4" id="4"/>
            <p:cNvSpPr txBox="true"/>
            <p:nvPr/>
          </p:nvSpPr>
          <p:spPr>
            <a:xfrm>
              <a:off x="0" y="-38100"/>
              <a:ext cx="4539854" cy="247032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5370" y="526077"/>
            <a:ext cx="17237259" cy="6545930"/>
            <a:chOff x="0" y="0"/>
            <a:chExt cx="22983013" cy="8727907"/>
          </a:xfrm>
        </p:grpSpPr>
        <p:pic>
          <p:nvPicPr>
            <p:cNvPr name="Picture 6" id="6"/>
            <p:cNvPicPr>
              <a:picLocks noChangeAspect="true"/>
            </p:cNvPicPr>
            <p:nvPr/>
          </p:nvPicPr>
          <p:blipFill>
            <a:blip r:embed="rId2"/>
            <a:srcRect l="0" t="27502" r="0" b="9727"/>
            <a:stretch>
              <a:fillRect/>
            </a:stretch>
          </p:blipFill>
          <p:spPr>
            <a:xfrm flipH="false" flipV="false">
              <a:off x="0" y="0"/>
              <a:ext cx="22983013" cy="8727907"/>
            </a:xfrm>
            <a:prstGeom prst="rect">
              <a:avLst/>
            </a:prstGeom>
          </p:spPr>
        </p:pic>
      </p:grpSp>
      <p:sp>
        <p:nvSpPr>
          <p:cNvPr name="TextBox 7" id="7"/>
          <p:cNvSpPr txBox="true"/>
          <p:nvPr/>
        </p:nvSpPr>
        <p:spPr>
          <a:xfrm rot="0">
            <a:off x="1028700" y="7588679"/>
            <a:ext cx="16230600" cy="1417949"/>
          </a:xfrm>
          <a:prstGeom prst="rect">
            <a:avLst/>
          </a:prstGeom>
        </p:spPr>
        <p:txBody>
          <a:bodyPr anchor="t" rtlCol="false" tIns="0" lIns="0" bIns="0" rIns="0">
            <a:spAutoFit/>
          </a:bodyPr>
          <a:lstStyle/>
          <a:p>
            <a:pPr algn="ctr">
              <a:lnSpc>
                <a:spcPts val="11620"/>
              </a:lnSpc>
            </a:pPr>
            <a:r>
              <a:rPr lang="en-US" sz="8300">
                <a:solidFill>
                  <a:srgbClr val="22211D"/>
                </a:solidFill>
                <a:latin typeface="Fredoka"/>
                <a:ea typeface="Fredoka"/>
                <a:cs typeface="Fredoka"/>
                <a:sym typeface="Fredoka"/>
              </a:rPr>
              <a:t>CHALLENGES AND SOLUTIONS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213652" y="514648"/>
            <a:ext cx="9610044" cy="1948998"/>
            <a:chOff x="0" y="0"/>
            <a:chExt cx="3682024" cy="746746"/>
          </a:xfrm>
        </p:grpSpPr>
        <p:sp>
          <p:nvSpPr>
            <p:cNvPr name="Freeform 4" id="4"/>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5" id="5"/>
            <p:cNvSpPr txBox="true"/>
            <p:nvPr/>
          </p:nvSpPr>
          <p:spPr>
            <a:xfrm>
              <a:off x="0" y="-38100"/>
              <a:ext cx="3682024" cy="784846"/>
            </a:xfrm>
            <a:prstGeom prst="rect">
              <a:avLst/>
            </a:prstGeom>
          </p:spPr>
          <p:txBody>
            <a:bodyPr anchor="ctr" rtlCol="false" tIns="50800" lIns="50800" bIns="50800" rIns="50800"/>
            <a:lstStyle/>
            <a:p>
              <a:pPr algn="ctr">
                <a:lnSpc>
                  <a:spcPts val="4939"/>
                </a:lnSpc>
              </a:pPr>
              <a:r>
                <a:rPr lang="en-US" sz="3799">
                  <a:solidFill>
                    <a:srgbClr val="000000"/>
                  </a:solidFill>
                  <a:latin typeface="Open Sauce"/>
                  <a:ea typeface="Open Sauce"/>
                  <a:cs typeface="Open Sauce"/>
                  <a:sym typeface="Open Sauce"/>
                </a:rPr>
                <a:t>                 Challenge: Managing Dynamic Memory Efficiently</a:t>
              </a:r>
            </a:p>
          </p:txBody>
        </p:sp>
      </p:grpSp>
      <p:sp>
        <p:nvSpPr>
          <p:cNvPr name="Freeform 6" id="6"/>
          <p:cNvSpPr/>
          <p:nvPr/>
        </p:nvSpPr>
        <p:spPr>
          <a:xfrm flipH="false" flipV="false" rot="0">
            <a:off x="2752250" y="902286"/>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5"/>
            <a:stretch>
              <a:fillRect l="0" t="-86495" r="0" b="0"/>
            </a:stretch>
          </a:blipFill>
        </p:spPr>
      </p:sp>
      <p:grpSp>
        <p:nvGrpSpPr>
          <p:cNvPr name="Group 8" id="8"/>
          <p:cNvGrpSpPr/>
          <p:nvPr/>
        </p:nvGrpSpPr>
        <p:grpSpPr>
          <a:xfrm rot="0">
            <a:off x="2142191" y="3295740"/>
            <a:ext cx="15814312" cy="5551477"/>
            <a:chOff x="0" y="0"/>
            <a:chExt cx="6059147" cy="2127011"/>
          </a:xfrm>
        </p:grpSpPr>
        <p:sp>
          <p:nvSpPr>
            <p:cNvPr name="Freeform 9" id="9"/>
            <p:cNvSpPr/>
            <p:nvPr/>
          </p:nvSpPr>
          <p:spPr>
            <a:xfrm flipH="false" flipV="false" rot="0">
              <a:off x="0" y="0"/>
              <a:ext cx="6059147" cy="2127011"/>
            </a:xfrm>
            <a:custGeom>
              <a:avLst/>
              <a:gdLst/>
              <a:ahLst/>
              <a:cxnLst/>
              <a:rect r="r" b="b" t="t" l="l"/>
              <a:pathLst>
                <a:path h="2127011" w="6059147">
                  <a:moveTo>
                    <a:pt x="0" y="0"/>
                  </a:moveTo>
                  <a:lnTo>
                    <a:pt x="6059147" y="0"/>
                  </a:lnTo>
                  <a:lnTo>
                    <a:pt x="6059147" y="2127011"/>
                  </a:lnTo>
                  <a:lnTo>
                    <a:pt x="0" y="2127011"/>
                  </a:lnTo>
                  <a:close/>
                </a:path>
              </a:pathLst>
            </a:custGeom>
            <a:solidFill>
              <a:srgbClr val="EFEFEF"/>
            </a:solidFill>
          </p:spPr>
        </p:sp>
        <p:sp>
          <p:nvSpPr>
            <p:cNvPr name="TextBox 10" id="10"/>
            <p:cNvSpPr txBox="true"/>
            <p:nvPr/>
          </p:nvSpPr>
          <p:spPr>
            <a:xfrm>
              <a:off x="0" y="-19050"/>
              <a:ext cx="6059147" cy="2146061"/>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749444" y="3921080"/>
            <a:ext cx="1159455" cy="1178744"/>
          </a:xfrm>
          <a:custGeom>
            <a:avLst/>
            <a:gdLst/>
            <a:ahLst/>
            <a:cxnLst/>
            <a:rect r="r" b="b" t="t" l="l"/>
            <a:pathLst>
              <a:path h="1178744" w="1159455">
                <a:moveTo>
                  <a:pt x="0" y="0"/>
                </a:moveTo>
                <a:lnTo>
                  <a:pt x="1159455" y="0"/>
                </a:lnTo>
                <a:lnTo>
                  <a:pt x="1159455" y="1178743"/>
                </a:lnTo>
                <a:lnTo>
                  <a:pt x="0" y="1178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4349201" y="3873455"/>
            <a:ext cx="13216367" cy="5029343"/>
          </a:xfrm>
          <a:prstGeom prst="rect">
            <a:avLst/>
          </a:prstGeom>
        </p:spPr>
        <p:txBody>
          <a:bodyPr anchor="t" rtlCol="false" tIns="0" lIns="0" bIns="0" rIns="0">
            <a:spAutoFit/>
          </a:bodyPr>
          <a:lstStyle/>
          <a:p>
            <a:pPr algn="l" marL="1256713" indent="-418904" lvl="2">
              <a:lnSpc>
                <a:spcPts val="4016"/>
              </a:lnSpc>
              <a:buFont typeface="Arial"/>
              <a:buChar char="⚬"/>
            </a:pPr>
            <a:r>
              <a:rPr lang="en-US" sz="2910" spc="285">
                <a:solidFill>
                  <a:srgbClr val="1F0087"/>
                </a:solidFill>
                <a:latin typeface="DM Sans Bold"/>
                <a:ea typeface="DM Sans Bold"/>
                <a:cs typeface="DM Sans Bold"/>
                <a:sym typeface="DM Sans Bold"/>
              </a:rPr>
              <a:t>Implemented careful memory management by ensuring that every new allocation is paired with a corresponding delete when a node is no longer needed.</a:t>
            </a:r>
          </a:p>
          <a:p>
            <a:pPr algn="l" marL="1256713" indent="-418904" lvl="2">
              <a:lnSpc>
                <a:spcPts val="4016"/>
              </a:lnSpc>
              <a:buFont typeface="Arial"/>
              <a:buChar char="⚬"/>
            </a:pPr>
            <a:r>
              <a:rPr lang="en-US" sz="2910" spc="285">
                <a:solidFill>
                  <a:srgbClr val="1F0087"/>
                </a:solidFill>
                <a:latin typeface="DM Sans Bold"/>
                <a:ea typeface="DM Sans Bold"/>
                <a:cs typeface="DM Sans Bold"/>
                <a:sym typeface="DM Sans Bold"/>
              </a:rPr>
              <a:t>Used smart pointers or manual deletion in destructors to ensure that when a user is deleted, all associated posts and friends are also deleted.</a:t>
            </a:r>
          </a:p>
          <a:p>
            <a:pPr algn="l" marL="1256713" indent="-418904" lvl="2">
              <a:lnSpc>
                <a:spcPts val="4016"/>
              </a:lnSpc>
              <a:buFont typeface="Arial"/>
              <a:buChar char="⚬"/>
            </a:pPr>
            <a:r>
              <a:rPr lang="en-US" sz="2910" spc="285">
                <a:solidFill>
                  <a:srgbClr val="1F0087"/>
                </a:solidFill>
                <a:latin typeface="DM Sans Bold"/>
                <a:ea typeface="DM Sans Bold"/>
                <a:cs typeface="DM Sans Bold"/>
                <a:sym typeface="DM Sans Bold"/>
              </a:rPr>
              <a:t>Regularly tested the program with tools like Valgrind to check for memory leaks and ensure proper memory management.</a:t>
            </a:r>
          </a:p>
          <a:p>
            <a:pPr algn="l" marL="0" indent="0" lvl="0">
              <a:lnSpc>
                <a:spcPts val="4016"/>
              </a:lnSpc>
              <a:spcBef>
                <a:spcPct val="0"/>
              </a:spcBef>
            </a:pPr>
          </a:p>
        </p:txBody>
      </p:sp>
      <p:sp>
        <p:nvSpPr>
          <p:cNvPr name="Freeform 13" id="13"/>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13652" y="514648"/>
            <a:ext cx="15742852" cy="1948998"/>
            <a:chOff x="0" y="0"/>
            <a:chExt cx="6031768" cy="746746"/>
          </a:xfrm>
        </p:grpSpPr>
        <p:sp>
          <p:nvSpPr>
            <p:cNvPr name="Freeform 3" id="3"/>
            <p:cNvSpPr/>
            <p:nvPr/>
          </p:nvSpPr>
          <p:spPr>
            <a:xfrm flipH="false" flipV="false" rot="0">
              <a:off x="0" y="0"/>
              <a:ext cx="6031767" cy="746746"/>
            </a:xfrm>
            <a:custGeom>
              <a:avLst/>
              <a:gdLst/>
              <a:ahLst/>
              <a:cxnLst/>
              <a:rect r="r" b="b" t="t" l="l"/>
              <a:pathLst>
                <a:path h="746746" w="6031767">
                  <a:moveTo>
                    <a:pt x="0" y="0"/>
                  </a:moveTo>
                  <a:lnTo>
                    <a:pt x="6031767" y="0"/>
                  </a:lnTo>
                  <a:lnTo>
                    <a:pt x="6031767" y="746746"/>
                  </a:lnTo>
                  <a:lnTo>
                    <a:pt x="0" y="746746"/>
                  </a:lnTo>
                  <a:close/>
                </a:path>
              </a:pathLst>
            </a:custGeom>
            <a:solidFill>
              <a:srgbClr val="FFFFFF"/>
            </a:solidFill>
          </p:spPr>
        </p:sp>
        <p:sp>
          <p:nvSpPr>
            <p:cNvPr name="TextBox 4" id="4"/>
            <p:cNvSpPr txBox="true"/>
            <p:nvPr/>
          </p:nvSpPr>
          <p:spPr>
            <a:xfrm>
              <a:off x="0" y="-38100"/>
              <a:ext cx="6031768" cy="784846"/>
            </a:xfrm>
            <a:prstGeom prst="rect">
              <a:avLst/>
            </a:prstGeom>
          </p:spPr>
          <p:txBody>
            <a:bodyPr anchor="ctr" rtlCol="false" tIns="50800" lIns="50800" bIns="50800" rIns="50800"/>
            <a:lstStyle/>
            <a:p>
              <a:pPr algn="ctr">
                <a:lnSpc>
                  <a:spcPts val="4939"/>
                </a:lnSpc>
              </a:pPr>
              <a:r>
                <a:rPr lang="en-US" sz="3799">
                  <a:solidFill>
                    <a:srgbClr val="000000"/>
                  </a:solidFill>
                  <a:latin typeface="Open Sauce"/>
                  <a:ea typeface="Open Sauce"/>
                  <a:cs typeface="Open Sauce"/>
                  <a:sym typeface="Open Sauce"/>
                </a:rPr>
                <a:t>Challenge: Handling Edge Cases in User Operations</a:t>
              </a:r>
            </a:p>
          </p:txBody>
        </p:sp>
      </p:grpSp>
      <p:sp>
        <p:nvSpPr>
          <p:cNvPr name="Freeform 5" id="5"/>
          <p:cNvSpPr/>
          <p:nvPr/>
        </p:nvSpPr>
        <p:spPr>
          <a:xfrm flipH="false" flipV="false" rot="0">
            <a:off x="2752250" y="902286"/>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4"/>
            <a:stretch>
              <a:fillRect l="0" t="-86495" r="0" b="0"/>
            </a:stretch>
          </a:blipFill>
        </p:spPr>
      </p:sp>
      <p:grpSp>
        <p:nvGrpSpPr>
          <p:cNvPr name="Group 7" id="7"/>
          <p:cNvGrpSpPr/>
          <p:nvPr/>
        </p:nvGrpSpPr>
        <p:grpSpPr>
          <a:xfrm rot="0">
            <a:off x="2142191" y="3295740"/>
            <a:ext cx="15814312" cy="5551477"/>
            <a:chOff x="0" y="0"/>
            <a:chExt cx="6059147" cy="2127011"/>
          </a:xfrm>
        </p:grpSpPr>
        <p:sp>
          <p:nvSpPr>
            <p:cNvPr name="Freeform 8" id="8"/>
            <p:cNvSpPr/>
            <p:nvPr/>
          </p:nvSpPr>
          <p:spPr>
            <a:xfrm flipH="false" flipV="false" rot="0">
              <a:off x="0" y="0"/>
              <a:ext cx="6059147" cy="2127011"/>
            </a:xfrm>
            <a:custGeom>
              <a:avLst/>
              <a:gdLst/>
              <a:ahLst/>
              <a:cxnLst/>
              <a:rect r="r" b="b" t="t" l="l"/>
              <a:pathLst>
                <a:path h="2127011" w="6059147">
                  <a:moveTo>
                    <a:pt x="0" y="0"/>
                  </a:moveTo>
                  <a:lnTo>
                    <a:pt x="6059147" y="0"/>
                  </a:lnTo>
                  <a:lnTo>
                    <a:pt x="6059147" y="2127011"/>
                  </a:lnTo>
                  <a:lnTo>
                    <a:pt x="0" y="2127011"/>
                  </a:lnTo>
                  <a:close/>
                </a:path>
              </a:pathLst>
            </a:custGeom>
            <a:solidFill>
              <a:srgbClr val="FFFFFF"/>
            </a:solidFill>
          </p:spPr>
        </p:sp>
        <p:sp>
          <p:nvSpPr>
            <p:cNvPr name="TextBox 9" id="9"/>
            <p:cNvSpPr txBox="true"/>
            <p:nvPr/>
          </p:nvSpPr>
          <p:spPr>
            <a:xfrm>
              <a:off x="0" y="-19050"/>
              <a:ext cx="6059147" cy="214606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49444" y="3921080"/>
            <a:ext cx="1159455" cy="1178744"/>
          </a:xfrm>
          <a:custGeom>
            <a:avLst/>
            <a:gdLst/>
            <a:ahLst/>
            <a:cxnLst/>
            <a:rect r="r" b="b" t="t" l="l"/>
            <a:pathLst>
              <a:path h="1178744" w="1159455">
                <a:moveTo>
                  <a:pt x="0" y="0"/>
                </a:moveTo>
                <a:lnTo>
                  <a:pt x="1159455" y="0"/>
                </a:lnTo>
                <a:lnTo>
                  <a:pt x="1159455" y="1178743"/>
                </a:lnTo>
                <a:lnTo>
                  <a:pt x="0" y="1178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349201" y="3873455"/>
            <a:ext cx="13216367" cy="4524518"/>
          </a:xfrm>
          <a:prstGeom prst="rect">
            <a:avLst/>
          </a:prstGeom>
        </p:spPr>
        <p:txBody>
          <a:bodyPr anchor="t" rtlCol="false" tIns="0" lIns="0" bIns="0" rIns="0">
            <a:spAutoFit/>
          </a:bodyPr>
          <a:lstStyle/>
          <a:p>
            <a:pPr algn="l" marL="628356" indent="-314178" lvl="1">
              <a:lnSpc>
                <a:spcPts val="4016"/>
              </a:lnSpc>
              <a:buFont typeface="Arial"/>
              <a:buChar char="•"/>
            </a:pPr>
            <a:r>
              <a:rPr lang="en-US" sz="2910" spc="285">
                <a:solidFill>
                  <a:srgbClr val="1F0087"/>
                </a:solidFill>
                <a:latin typeface="DM Sans Bold"/>
                <a:ea typeface="DM Sans Bold"/>
                <a:cs typeface="DM Sans Bold"/>
                <a:sym typeface="DM Sans Bold"/>
              </a:rPr>
              <a:t>Incorporated validation checks before performing operations. For example, before adding a new user, the system checks if the user already exists.</a:t>
            </a:r>
          </a:p>
          <a:p>
            <a:pPr algn="l" marL="628356" indent="-314178" lvl="1">
              <a:lnSpc>
                <a:spcPts val="4016"/>
              </a:lnSpc>
              <a:buFont typeface="Arial"/>
              <a:buChar char="•"/>
            </a:pPr>
            <a:r>
              <a:rPr lang="en-US" sz="2910" spc="285">
                <a:solidFill>
                  <a:srgbClr val="1F0087"/>
                </a:solidFill>
                <a:latin typeface="DM Sans Bold"/>
                <a:ea typeface="DM Sans Bold"/>
                <a:cs typeface="DM Sans Bold"/>
                <a:sym typeface="DM Sans Bold"/>
              </a:rPr>
              <a:t>Added error handling mechanisms to gracefully handle cases where an operation can’t be completed (e.g., trying to remove a non-existent friend).</a:t>
            </a:r>
          </a:p>
          <a:p>
            <a:pPr algn="l" marL="628356" indent="-314178" lvl="1">
              <a:lnSpc>
                <a:spcPts val="4016"/>
              </a:lnSpc>
              <a:buFont typeface="Arial"/>
              <a:buChar char="•"/>
            </a:pPr>
            <a:r>
              <a:rPr lang="en-US" sz="2910" spc="285">
                <a:solidFill>
                  <a:srgbClr val="1F0087"/>
                </a:solidFill>
                <a:latin typeface="DM Sans Bold"/>
                <a:ea typeface="DM Sans Bold"/>
                <a:cs typeface="DM Sans Bold"/>
                <a:sym typeface="DM Sans Bold"/>
              </a:rPr>
              <a:t>Implemented clear and informative error messages to guide the user on what went wrong and how to fix it.</a:t>
            </a:r>
          </a:p>
          <a:p>
            <a:pPr algn="l" marL="0" indent="0" lvl="0">
              <a:lnSpc>
                <a:spcPts val="4016"/>
              </a:lnSpc>
              <a:spcBef>
                <a:spcPct val="0"/>
              </a:spcBef>
            </a:pPr>
          </a:p>
        </p:txBody>
      </p:sp>
      <p:sp>
        <p:nvSpPr>
          <p:cNvPr name="Freeform 12" id="12"/>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13652" y="514648"/>
            <a:ext cx="15742852" cy="1948998"/>
            <a:chOff x="0" y="0"/>
            <a:chExt cx="6031768" cy="746746"/>
          </a:xfrm>
        </p:grpSpPr>
        <p:sp>
          <p:nvSpPr>
            <p:cNvPr name="Freeform 3" id="3"/>
            <p:cNvSpPr/>
            <p:nvPr/>
          </p:nvSpPr>
          <p:spPr>
            <a:xfrm flipH="false" flipV="false" rot="0">
              <a:off x="0" y="0"/>
              <a:ext cx="6031767" cy="746746"/>
            </a:xfrm>
            <a:custGeom>
              <a:avLst/>
              <a:gdLst/>
              <a:ahLst/>
              <a:cxnLst/>
              <a:rect r="r" b="b" t="t" l="l"/>
              <a:pathLst>
                <a:path h="746746" w="6031767">
                  <a:moveTo>
                    <a:pt x="0" y="0"/>
                  </a:moveTo>
                  <a:lnTo>
                    <a:pt x="6031767" y="0"/>
                  </a:lnTo>
                  <a:lnTo>
                    <a:pt x="6031767" y="746746"/>
                  </a:lnTo>
                  <a:lnTo>
                    <a:pt x="0" y="746746"/>
                  </a:lnTo>
                  <a:close/>
                </a:path>
              </a:pathLst>
            </a:custGeom>
            <a:solidFill>
              <a:srgbClr val="FFFFFF"/>
            </a:solidFill>
          </p:spPr>
        </p:sp>
        <p:sp>
          <p:nvSpPr>
            <p:cNvPr name="TextBox 4" id="4"/>
            <p:cNvSpPr txBox="true"/>
            <p:nvPr/>
          </p:nvSpPr>
          <p:spPr>
            <a:xfrm>
              <a:off x="0" y="-38100"/>
              <a:ext cx="6031768" cy="784846"/>
            </a:xfrm>
            <a:prstGeom prst="rect">
              <a:avLst/>
            </a:prstGeom>
          </p:spPr>
          <p:txBody>
            <a:bodyPr anchor="ctr" rtlCol="false" tIns="50800" lIns="50800" bIns="50800" rIns="50800"/>
            <a:lstStyle/>
            <a:p>
              <a:pPr algn="ctr">
                <a:lnSpc>
                  <a:spcPts val="4939"/>
                </a:lnSpc>
              </a:pPr>
              <a:r>
                <a:rPr lang="en-US" sz="3799">
                  <a:solidFill>
                    <a:srgbClr val="000000"/>
                  </a:solidFill>
                  <a:latin typeface="Open Sauce"/>
                  <a:ea typeface="Open Sauce"/>
                  <a:cs typeface="Open Sauce"/>
                  <a:sym typeface="Open Sauce"/>
                </a:rPr>
                <a:t>Challenge: Ensuring Scalability</a:t>
              </a:r>
            </a:p>
          </p:txBody>
        </p:sp>
      </p:grpSp>
      <p:sp>
        <p:nvSpPr>
          <p:cNvPr name="Freeform 5" id="5"/>
          <p:cNvSpPr/>
          <p:nvPr/>
        </p:nvSpPr>
        <p:spPr>
          <a:xfrm flipH="false" flipV="false" rot="0">
            <a:off x="2752250" y="902286"/>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4"/>
            <a:stretch>
              <a:fillRect l="0" t="-86495" r="0" b="0"/>
            </a:stretch>
          </a:blipFill>
        </p:spPr>
      </p:sp>
      <p:grpSp>
        <p:nvGrpSpPr>
          <p:cNvPr name="Group 7" id="7"/>
          <p:cNvGrpSpPr/>
          <p:nvPr/>
        </p:nvGrpSpPr>
        <p:grpSpPr>
          <a:xfrm rot="0">
            <a:off x="2142191" y="3295740"/>
            <a:ext cx="15814312" cy="5551477"/>
            <a:chOff x="0" y="0"/>
            <a:chExt cx="6059147" cy="2127011"/>
          </a:xfrm>
        </p:grpSpPr>
        <p:sp>
          <p:nvSpPr>
            <p:cNvPr name="Freeform 8" id="8"/>
            <p:cNvSpPr/>
            <p:nvPr/>
          </p:nvSpPr>
          <p:spPr>
            <a:xfrm flipH="false" flipV="false" rot="0">
              <a:off x="0" y="0"/>
              <a:ext cx="6059147" cy="2127011"/>
            </a:xfrm>
            <a:custGeom>
              <a:avLst/>
              <a:gdLst/>
              <a:ahLst/>
              <a:cxnLst/>
              <a:rect r="r" b="b" t="t" l="l"/>
              <a:pathLst>
                <a:path h="2127011" w="6059147">
                  <a:moveTo>
                    <a:pt x="0" y="0"/>
                  </a:moveTo>
                  <a:lnTo>
                    <a:pt x="6059147" y="0"/>
                  </a:lnTo>
                  <a:lnTo>
                    <a:pt x="6059147" y="2127011"/>
                  </a:lnTo>
                  <a:lnTo>
                    <a:pt x="0" y="2127011"/>
                  </a:lnTo>
                  <a:close/>
                </a:path>
              </a:pathLst>
            </a:custGeom>
            <a:solidFill>
              <a:srgbClr val="FFFFFF"/>
            </a:solidFill>
          </p:spPr>
        </p:sp>
        <p:sp>
          <p:nvSpPr>
            <p:cNvPr name="TextBox 9" id="9"/>
            <p:cNvSpPr txBox="true"/>
            <p:nvPr/>
          </p:nvSpPr>
          <p:spPr>
            <a:xfrm>
              <a:off x="0" y="-19050"/>
              <a:ext cx="6059147" cy="214606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49444" y="3921080"/>
            <a:ext cx="1159455" cy="1178744"/>
          </a:xfrm>
          <a:custGeom>
            <a:avLst/>
            <a:gdLst/>
            <a:ahLst/>
            <a:cxnLst/>
            <a:rect r="r" b="b" t="t" l="l"/>
            <a:pathLst>
              <a:path h="1178744" w="1159455">
                <a:moveTo>
                  <a:pt x="0" y="0"/>
                </a:moveTo>
                <a:lnTo>
                  <a:pt x="1159455" y="0"/>
                </a:lnTo>
                <a:lnTo>
                  <a:pt x="1159455" y="1178743"/>
                </a:lnTo>
                <a:lnTo>
                  <a:pt x="0" y="1178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349201" y="3873455"/>
            <a:ext cx="13216367" cy="4524518"/>
          </a:xfrm>
          <a:prstGeom prst="rect">
            <a:avLst/>
          </a:prstGeom>
        </p:spPr>
        <p:txBody>
          <a:bodyPr anchor="t" rtlCol="false" tIns="0" lIns="0" bIns="0" rIns="0">
            <a:spAutoFit/>
          </a:bodyPr>
          <a:lstStyle/>
          <a:p>
            <a:pPr algn="l" marL="628356" indent="-314178" lvl="1">
              <a:lnSpc>
                <a:spcPts val="4016"/>
              </a:lnSpc>
              <a:buFont typeface="Arial"/>
              <a:buChar char="•"/>
            </a:pPr>
            <a:r>
              <a:rPr lang="en-US" sz="2910" spc="285">
                <a:solidFill>
                  <a:srgbClr val="1F0087"/>
                </a:solidFill>
                <a:latin typeface="DM Sans Bold"/>
                <a:ea typeface="DM Sans Bold"/>
                <a:cs typeface="DM Sans Bold"/>
                <a:sym typeface="DM Sans Bold"/>
              </a:rPr>
              <a:t>Considered alternative data structures like hash tables or balanced trees for certain operations if the network scales significantly. For example, a hash table could be used to quickly access users by name.</a:t>
            </a:r>
          </a:p>
          <a:p>
            <a:pPr algn="l" marL="628356" indent="-314178" lvl="1">
              <a:lnSpc>
                <a:spcPts val="4016"/>
              </a:lnSpc>
              <a:buFont typeface="Arial"/>
              <a:buChar char="•"/>
            </a:pPr>
            <a:r>
              <a:rPr lang="en-US" sz="2910" spc="285">
                <a:solidFill>
                  <a:srgbClr val="1F0087"/>
                </a:solidFill>
                <a:latin typeface="DM Sans Bold"/>
                <a:ea typeface="DM Sans Bold"/>
                <a:cs typeface="DM Sans Bold"/>
                <a:sym typeface="DM Sans Bold"/>
              </a:rPr>
              <a:t>Focused on optimizing the existing linked list implementation by minimizing unnecessary traversals and ensuring that operations are as efficient as possible within the constraints of the linked list structure.</a:t>
            </a:r>
          </a:p>
          <a:p>
            <a:pPr algn="l">
              <a:lnSpc>
                <a:spcPts val="4016"/>
              </a:lnSpc>
              <a:spcBef>
                <a:spcPct val="0"/>
              </a:spcBef>
            </a:pPr>
          </a:p>
        </p:txBody>
      </p:sp>
      <p:sp>
        <p:nvSpPr>
          <p:cNvPr name="Freeform 12" id="12"/>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689725" y="-10544730"/>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00846" y="2110347"/>
            <a:ext cx="12057353" cy="1702517"/>
          </a:xfrm>
          <a:prstGeom prst="rect">
            <a:avLst/>
          </a:prstGeom>
        </p:spPr>
        <p:txBody>
          <a:bodyPr anchor="t" rtlCol="false" tIns="0" lIns="0" bIns="0" rIns="0">
            <a:spAutoFit/>
          </a:bodyPr>
          <a:lstStyle/>
          <a:p>
            <a:pPr algn="l">
              <a:lnSpc>
                <a:spcPts val="13948"/>
              </a:lnSpc>
            </a:pPr>
            <a:r>
              <a:rPr lang="en-US" sz="10107" spc="990">
                <a:solidFill>
                  <a:srgbClr val="FFFFFF"/>
                </a:solidFill>
                <a:latin typeface="Oswald Bold"/>
                <a:ea typeface="Oswald Bold"/>
                <a:cs typeface="Oswald Bold"/>
                <a:sym typeface="Oswald Bold"/>
              </a:rPr>
              <a:t>CONCLUSION</a:t>
            </a:r>
          </a:p>
        </p:txBody>
      </p:sp>
      <p:sp>
        <p:nvSpPr>
          <p:cNvPr name="Freeform 4" id="4"/>
          <p:cNvSpPr/>
          <p:nvPr/>
        </p:nvSpPr>
        <p:spPr>
          <a:xfrm flipH="false" flipV="false" rot="0">
            <a:off x="15368616" y="-3803171"/>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4277020"/>
            <a:ext cx="14689918" cy="4534452"/>
          </a:xfrm>
          <a:prstGeom prst="rect">
            <a:avLst/>
          </a:prstGeom>
        </p:spPr>
        <p:txBody>
          <a:bodyPr anchor="t" rtlCol="false" tIns="0" lIns="0" bIns="0" rIns="0">
            <a:spAutoFit/>
          </a:bodyPr>
          <a:lstStyle/>
          <a:p>
            <a:pPr algn="l">
              <a:lnSpc>
                <a:spcPts val="3999"/>
              </a:lnSpc>
            </a:pPr>
            <a:r>
              <a:rPr lang="en-US" sz="2898" spc="284">
                <a:solidFill>
                  <a:srgbClr val="F5FFF5"/>
                </a:solidFill>
                <a:latin typeface="DM Sans"/>
                <a:ea typeface="DM Sans"/>
                <a:cs typeface="DM Sans"/>
                <a:sym typeface="DM Sans"/>
              </a:rPr>
              <a:t>This project successfully simulates a social media platform using linked lists in C++, showcasing how fundamental data structures can be applied to real-world scenarios. By implementing core features such as user management, friendships, and post handling, the project demonstrates the power and flexibility of linked lists in managing dynamic and interconnected data. Through tackling challenges like memory management and ensuring consistency in user relationships, this project highlights the importance of efficient data structure design in building scalable and robust applications.</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442982" y="6111693"/>
            <a:ext cx="6974649" cy="1395043"/>
            <a:chOff x="0" y="0"/>
            <a:chExt cx="2558172" cy="511676"/>
          </a:xfrm>
        </p:grpSpPr>
        <p:sp>
          <p:nvSpPr>
            <p:cNvPr name="Freeform 5" id="5"/>
            <p:cNvSpPr/>
            <p:nvPr/>
          </p:nvSpPr>
          <p:spPr>
            <a:xfrm flipH="false" flipV="false" rot="0">
              <a:off x="0" y="0"/>
              <a:ext cx="2558172" cy="511676"/>
            </a:xfrm>
            <a:custGeom>
              <a:avLst/>
              <a:gdLst/>
              <a:ahLst/>
              <a:cxnLst/>
              <a:rect r="r" b="b" t="t" l="l"/>
              <a:pathLst>
                <a:path h="511676" w="2558172">
                  <a:moveTo>
                    <a:pt x="34410" y="0"/>
                  </a:moveTo>
                  <a:lnTo>
                    <a:pt x="2523762" y="0"/>
                  </a:lnTo>
                  <a:cubicBezTo>
                    <a:pt x="2542766" y="0"/>
                    <a:pt x="2558172" y="15406"/>
                    <a:pt x="2558172" y="34410"/>
                  </a:cubicBezTo>
                  <a:lnTo>
                    <a:pt x="2558172" y="477266"/>
                  </a:lnTo>
                  <a:cubicBezTo>
                    <a:pt x="2558172" y="496270"/>
                    <a:pt x="2542766" y="511676"/>
                    <a:pt x="2523762" y="511676"/>
                  </a:cubicBezTo>
                  <a:lnTo>
                    <a:pt x="34410" y="511676"/>
                  </a:lnTo>
                  <a:cubicBezTo>
                    <a:pt x="15406" y="511676"/>
                    <a:pt x="0" y="496270"/>
                    <a:pt x="0" y="477266"/>
                  </a:cubicBezTo>
                  <a:lnTo>
                    <a:pt x="0" y="34410"/>
                  </a:lnTo>
                  <a:cubicBezTo>
                    <a:pt x="0" y="15406"/>
                    <a:pt x="15406" y="0"/>
                    <a:pt x="34410" y="0"/>
                  </a:cubicBezTo>
                  <a:close/>
                </a:path>
              </a:pathLst>
            </a:custGeom>
            <a:solidFill>
              <a:srgbClr val="FFFFFF">
                <a:alpha val="98824"/>
              </a:srgbClr>
            </a:solidFill>
          </p:spPr>
        </p:sp>
        <p:sp>
          <p:nvSpPr>
            <p:cNvPr name="TextBox 6" id="6"/>
            <p:cNvSpPr txBox="true"/>
            <p:nvPr/>
          </p:nvSpPr>
          <p:spPr>
            <a:xfrm>
              <a:off x="0" y="-38100"/>
              <a:ext cx="2558172" cy="549776"/>
            </a:xfrm>
            <a:prstGeom prst="rect">
              <a:avLst/>
            </a:prstGeom>
          </p:spPr>
          <p:txBody>
            <a:bodyPr anchor="ctr" rtlCol="false" tIns="50800" lIns="50800" bIns="50800" rIns="50800"/>
            <a:lstStyle/>
            <a:p>
              <a:pPr algn="ctr">
                <a:lnSpc>
                  <a:spcPts val="4939"/>
                </a:lnSpc>
              </a:pPr>
              <a:r>
                <a:rPr lang="en-US" sz="3799">
                  <a:solidFill>
                    <a:srgbClr val="000000">
                      <a:alpha val="98824"/>
                    </a:srgbClr>
                  </a:solidFill>
                  <a:latin typeface="Open Sauce"/>
                  <a:ea typeface="Open Sauce"/>
                  <a:cs typeface="Open Sauce"/>
                  <a:sym typeface="Open Sauce"/>
                </a:rPr>
                <a:t>GeeksforGeeks - Linked Lists in C++</a:t>
              </a:r>
            </a:p>
          </p:txBody>
        </p:sp>
      </p:grpSp>
      <p:sp>
        <p:nvSpPr>
          <p:cNvPr name="TextBox 7" id="7"/>
          <p:cNvSpPr txBox="true"/>
          <p:nvPr/>
        </p:nvSpPr>
        <p:spPr>
          <a:xfrm rot="0">
            <a:off x="1538888" y="1195362"/>
            <a:ext cx="8904094"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ea typeface="Oswald Bold"/>
                <a:cs typeface="Oswald Bold"/>
                <a:sym typeface="Oswald Bold"/>
              </a:rPr>
              <a:t>REFERENCES</a:t>
            </a:r>
          </a:p>
        </p:txBody>
      </p:sp>
      <p:sp>
        <p:nvSpPr>
          <p:cNvPr name="TextBox 8" id="8"/>
          <p:cNvSpPr txBox="true"/>
          <p:nvPr/>
        </p:nvSpPr>
        <p:spPr>
          <a:xfrm rot="0">
            <a:off x="2217969" y="3325483"/>
            <a:ext cx="9384903" cy="2786210"/>
          </a:xfrm>
          <a:prstGeom prst="rect">
            <a:avLst/>
          </a:prstGeom>
        </p:spPr>
        <p:txBody>
          <a:bodyPr anchor="t" rtlCol="false" tIns="0" lIns="0" bIns="0" rIns="0">
            <a:spAutoFit/>
          </a:bodyPr>
          <a:lstStyle/>
          <a:p>
            <a:pPr algn="l">
              <a:lnSpc>
                <a:spcPts val="5329"/>
              </a:lnSpc>
            </a:pPr>
            <a:r>
              <a:rPr lang="en-US" sz="3806">
                <a:solidFill>
                  <a:srgbClr val="100F0D"/>
                </a:solidFill>
                <a:latin typeface="Montserrat Light Bold Italics"/>
                <a:ea typeface="Montserrat Light Bold Italics"/>
                <a:cs typeface="Montserrat Light Bold Italics"/>
                <a:sym typeface="Montserrat Light Bold Italics"/>
              </a:rPr>
              <a:t>Most of the implementation that we have done from the knowledge , that we have got from our DSA mentor sri. Deepak gour</a:t>
            </a:r>
          </a:p>
        </p:txBody>
      </p:sp>
      <p:sp>
        <p:nvSpPr>
          <p:cNvPr name="Freeform 9" id="9"/>
          <p:cNvSpPr/>
          <p:nvPr/>
        </p:nvSpPr>
        <p:spPr>
          <a:xfrm flipH="false" flipV="false" rot="887923">
            <a:off x="-6744207" y="2575887"/>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0442982" y="7716287"/>
            <a:ext cx="6974649" cy="1864931"/>
            <a:chOff x="0" y="0"/>
            <a:chExt cx="2558172" cy="684022"/>
          </a:xfrm>
        </p:grpSpPr>
        <p:sp>
          <p:nvSpPr>
            <p:cNvPr name="Freeform 11" id="11"/>
            <p:cNvSpPr/>
            <p:nvPr/>
          </p:nvSpPr>
          <p:spPr>
            <a:xfrm flipH="false" flipV="false" rot="0">
              <a:off x="0" y="0"/>
              <a:ext cx="2558172" cy="684022"/>
            </a:xfrm>
            <a:custGeom>
              <a:avLst/>
              <a:gdLst/>
              <a:ahLst/>
              <a:cxnLst/>
              <a:rect r="r" b="b" t="t" l="l"/>
              <a:pathLst>
                <a:path h="684022" w="2558172">
                  <a:moveTo>
                    <a:pt x="34410" y="0"/>
                  </a:moveTo>
                  <a:lnTo>
                    <a:pt x="2523762" y="0"/>
                  </a:lnTo>
                  <a:cubicBezTo>
                    <a:pt x="2542766" y="0"/>
                    <a:pt x="2558172" y="15406"/>
                    <a:pt x="2558172" y="34410"/>
                  </a:cubicBezTo>
                  <a:lnTo>
                    <a:pt x="2558172" y="649612"/>
                  </a:lnTo>
                  <a:cubicBezTo>
                    <a:pt x="2558172" y="668616"/>
                    <a:pt x="2542766" y="684022"/>
                    <a:pt x="2523762" y="684022"/>
                  </a:cubicBezTo>
                  <a:lnTo>
                    <a:pt x="34410" y="684022"/>
                  </a:lnTo>
                  <a:cubicBezTo>
                    <a:pt x="15406" y="684022"/>
                    <a:pt x="0" y="668616"/>
                    <a:pt x="0" y="649612"/>
                  </a:cubicBezTo>
                  <a:lnTo>
                    <a:pt x="0" y="34410"/>
                  </a:lnTo>
                  <a:cubicBezTo>
                    <a:pt x="0" y="15406"/>
                    <a:pt x="15406" y="0"/>
                    <a:pt x="34410" y="0"/>
                  </a:cubicBezTo>
                  <a:close/>
                </a:path>
              </a:pathLst>
            </a:custGeom>
            <a:solidFill>
              <a:srgbClr val="FFFFFF">
                <a:alpha val="98824"/>
              </a:srgbClr>
            </a:solidFill>
          </p:spPr>
        </p:sp>
        <p:sp>
          <p:nvSpPr>
            <p:cNvPr name="TextBox 12" id="12"/>
            <p:cNvSpPr txBox="true"/>
            <p:nvPr/>
          </p:nvSpPr>
          <p:spPr>
            <a:xfrm>
              <a:off x="0" y="-38100"/>
              <a:ext cx="2558172" cy="722122"/>
            </a:xfrm>
            <a:prstGeom prst="rect">
              <a:avLst/>
            </a:prstGeom>
          </p:spPr>
          <p:txBody>
            <a:bodyPr anchor="ctr" rtlCol="false" tIns="50800" lIns="50800" bIns="50800" rIns="50800"/>
            <a:lstStyle/>
            <a:p>
              <a:pPr algn="ctr">
                <a:lnSpc>
                  <a:spcPts val="4549"/>
                </a:lnSpc>
              </a:pPr>
              <a:r>
                <a:rPr lang="en-US" sz="3499">
                  <a:solidFill>
                    <a:srgbClr val="000000">
                      <a:alpha val="98824"/>
                    </a:srgbClr>
                  </a:solidFill>
                  <a:latin typeface="Open Sauce"/>
                  <a:ea typeface="Open Sauce"/>
                  <a:cs typeface="Open Sauce"/>
                  <a:sym typeface="Open Sauce"/>
                </a:rPr>
                <a:t>URL: https://www.geeksforgeeks.org/data-structures/linked-list/</a:t>
              </a:r>
            </a:p>
          </p:txBody>
        </p:sp>
      </p:gr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TextBox 7" id="7"/>
          <p:cNvSpPr txBox="true"/>
          <p:nvPr/>
        </p:nvSpPr>
        <p:spPr>
          <a:xfrm rot="0">
            <a:off x="2585492" y="1918442"/>
            <a:ext cx="12994736" cy="1819581"/>
          </a:xfrm>
          <a:prstGeom prst="rect">
            <a:avLst/>
          </a:prstGeom>
        </p:spPr>
        <p:txBody>
          <a:bodyPr anchor="t" rtlCol="false" tIns="0" lIns="0" bIns="0" rIns="0">
            <a:spAutoFit/>
          </a:bodyPr>
          <a:lstStyle/>
          <a:p>
            <a:pPr algn="ctr">
              <a:lnSpc>
                <a:spcPts val="13374"/>
              </a:lnSpc>
            </a:pPr>
            <a:r>
              <a:rPr lang="en-US" sz="13647">
                <a:solidFill>
                  <a:srgbClr val="F3F1DB"/>
                </a:solidFill>
                <a:latin typeface="Obra Letra Bold"/>
                <a:ea typeface="Obra Letra Bold"/>
                <a:cs typeface="Obra Letra Bold"/>
                <a:sym typeface="Obra Letra Bold"/>
              </a:rPr>
              <a:t>Team</a:t>
            </a:r>
          </a:p>
        </p:txBody>
      </p:sp>
      <p:sp>
        <p:nvSpPr>
          <p:cNvPr name="Freeform 8" id="8"/>
          <p:cNvSpPr/>
          <p:nvPr/>
        </p:nvSpPr>
        <p:spPr>
          <a:xfrm flipH="false" flipV="false" rot="9532629">
            <a:off x="-529582" y="8587578"/>
            <a:ext cx="3532667" cy="3665543"/>
          </a:xfrm>
          <a:custGeom>
            <a:avLst/>
            <a:gdLst/>
            <a:ahLst/>
            <a:cxnLst/>
            <a:rect r="r" b="b" t="t" l="l"/>
            <a:pathLst>
              <a:path h="3665543" w="3532667">
                <a:moveTo>
                  <a:pt x="0" y="0"/>
                </a:moveTo>
                <a:lnTo>
                  <a:pt x="3532668" y="0"/>
                </a:lnTo>
                <a:lnTo>
                  <a:pt x="3532668" y="3665544"/>
                </a:lnTo>
                <a:lnTo>
                  <a:pt x="0" y="3665544"/>
                </a:lnTo>
                <a:lnTo>
                  <a:pt x="0" y="0"/>
                </a:lnTo>
                <a:close/>
              </a:path>
            </a:pathLst>
          </a:custGeom>
          <a:blipFill>
            <a:blip r:embed="rId4"/>
            <a:stretch>
              <a:fillRect l="0" t="0" r="0" b="0"/>
            </a:stretch>
          </a:blipFill>
        </p:spPr>
      </p:sp>
      <p:sp>
        <p:nvSpPr>
          <p:cNvPr name="Freeform 9" id="9"/>
          <p:cNvSpPr/>
          <p:nvPr/>
        </p:nvSpPr>
        <p:spPr>
          <a:xfrm flipH="false" flipV="false" rot="-2398471">
            <a:off x="15716375" y="-1763893"/>
            <a:ext cx="3363185" cy="3489686"/>
          </a:xfrm>
          <a:custGeom>
            <a:avLst/>
            <a:gdLst/>
            <a:ahLst/>
            <a:cxnLst/>
            <a:rect r="r" b="b" t="t" l="l"/>
            <a:pathLst>
              <a:path h="3489686" w="3363185">
                <a:moveTo>
                  <a:pt x="0" y="0"/>
                </a:moveTo>
                <a:lnTo>
                  <a:pt x="3363185" y="0"/>
                </a:lnTo>
                <a:lnTo>
                  <a:pt x="3363185" y="3489686"/>
                </a:lnTo>
                <a:lnTo>
                  <a:pt x="0" y="3489686"/>
                </a:lnTo>
                <a:lnTo>
                  <a:pt x="0" y="0"/>
                </a:lnTo>
                <a:close/>
              </a:path>
            </a:pathLst>
          </a:custGeom>
          <a:blipFill>
            <a:blip r:embed="rId4"/>
            <a:stretch>
              <a:fillRect l="0" t="0" r="0" b="0"/>
            </a:stretch>
          </a:blipFill>
        </p:spPr>
      </p:sp>
      <p:sp>
        <p:nvSpPr>
          <p:cNvPr name="Freeform 10" id="10"/>
          <p:cNvSpPr/>
          <p:nvPr/>
        </p:nvSpPr>
        <p:spPr>
          <a:xfrm flipH="false" flipV="false" rot="0">
            <a:off x="2720678" y="3935242"/>
            <a:ext cx="3860719" cy="2892029"/>
          </a:xfrm>
          <a:custGeom>
            <a:avLst/>
            <a:gdLst/>
            <a:ahLst/>
            <a:cxnLst/>
            <a:rect r="r" b="b" t="t" l="l"/>
            <a:pathLst>
              <a:path h="2892029" w="3860719">
                <a:moveTo>
                  <a:pt x="0" y="0"/>
                </a:moveTo>
                <a:lnTo>
                  <a:pt x="3860718" y="0"/>
                </a:lnTo>
                <a:lnTo>
                  <a:pt x="3860718" y="2892030"/>
                </a:lnTo>
                <a:lnTo>
                  <a:pt x="0" y="2892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3031159" y="4211001"/>
            <a:ext cx="3249607" cy="2302100"/>
            <a:chOff x="0" y="0"/>
            <a:chExt cx="1967011" cy="1393478"/>
          </a:xfrm>
        </p:grpSpPr>
        <p:sp>
          <p:nvSpPr>
            <p:cNvPr name="Freeform 12" id="12"/>
            <p:cNvSpPr/>
            <p:nvPr/>
          </p:nvSpPr>
          <p:spPr>
            <a:xfrm flipH="false" flipV="false" rot="0">
              <a:off x="0" y="0"/>
              <a:ext cx="1967011" cy="1393478"/>
            </a:xfrm>
            <a:custGeom>
              <a:avLst/>
              <a:gdLst/>
              <a:ahLst/>
              <a:cxnLst/>
              <a:rect r="r" b="b" t="t" l="l"/>
              <a:pathLst>
                <a:path h="1393478" w="1967011">
                  <a:moveTo>
                    <a:pt x="0" y="0"/>
                  </a:moveTo>
                  <a:lnTo>
                    <a:pt x="1967011" y="0"/>
                  </a:lnTo>
                  <a:lnTo>
                    <a:pt x="1967011" y="1393478"/>
                  </a:lnTo>
                  <a:lnTo>
                    <a:pt x="0" y="1393478"/>
                  </a:lnTo>
                  <a:close/>
                </a:path>
              </a:pathLst>
            </a:custGeom>
            <a:blipFill>
              <a:blip r:embed="rId7"/>
              <a:stretch>
                <a:fillRect l="0" t="-25205" r="0" b="-25205"/>
              </a:stretch>
            </a:blipFill>
          </p:spPr>
        </p:sp>
      </p:grpSp>
      <p:sp>
        <p:nvSpPr>
          <p:cNvPr name="Freeform 13" id="13"/>
          <p:cNvSpPr/>
          <p:nvPr/>
        </p:nvSpPr>
        <p:spPr>
          <a:xfrm flipH="false" flipV="false" rot="0">
            <a:off x="7206132" y="3935242"/>
            <a:ext cx="3860719" cy="2892029"/>
          </a:xfrm>
          <a:custGeom>
            <a:avLst/>
            <a:gdLst/>
            <a:ahLst/>
            <a:cxnLst/>
            <a:rect r="r" b="b" t="t" l="l"/>
            <a:pathLst>
              <a:path h="2892029" w="3860719">
                <a:moveTo>
                  <a:pt x="0" y="0"/>
                </a:moveTo>
                <a:lnTo>
                  <a:pt x="3860719" y="0"/>
                </a:lnTo>
                <a:lnTo>
                  <a:pt x="3860719" y="2892030"/>
                </a:lnTo>
                <a:lnTo>
                  <a:pt x="0" y="2892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7516613" y="4211001"/>
            <a:ext cx="3249607" cy="2302100"/>
            <a:chOff x="0" y="0"/>
            <a:chExt cx="1967011" cy="1393478"/>
          </a:xfrm>
        </p:grpSpPr>
        <p:sp>
          <p:nvSpPr>
            <p:cNvPr name="Freeform 15" id="15"/>
            <p:cNvSpPr/>
            <p:nvPr/>
          </p:nvSpPr>
          <p:spPr>
            <a:xfrm flipH="false" flipV="false" rot="0">
              <a:off x="0" y="0"/>
              <a:ext cx="1967011" cy="1393478"/>
            </a:xfrm>
            <a:custGeom>
              <a:avLst/>
              <a:gdLst/>
              <a:ahLst/>
              <a:cxnLst/>
              <a:rect r="r" b="b" t="t" l="l"/>
              <a:pathLst>
                <a:path h="1393478" w="1967011">
                  <a:moveTo>
                    <a:pt x="0" y="0"/>
                  </a:moveTo>
                  <a:lnTo>
                    <a:pt x="1967011" y="0"/>
                  </a:lnTo>
                  <a:lnTo>
                    <a:pt x="1967011" y="1393478"/>
                  </a:lnTo>
                  <a:lnTo>
                    <a:pt x="0" y="1393478"/>
                  </a:lnTo>
                  <a:close/>
                </a:path>
              </a:pathLst>
            </a:custGeom>
            <a:blipFill>
              <a:blip r:embed="rId8"/>
              <a:stretch>
                <a:fillRect l="-2372" t="0" r="-2372" b="0"/>
              </a:stretch>
            </a:blipFill>
          </p:spPr>
        </p:sp>
      </p:grpSp>
      <p:sp>
        <p:nvSpPr>
          <p:cNvPr name="Freeform 16" id="16"/>
          <p:cNvSpPr/>
          <p:nvPr/>
        </p:nvSpPr>
        <p:spPr>
          <a:xfrm flipH="false" flipV="false" rot="0">
            <a:off x="11684000" y="3935242"/>
            <a:ext cx="3860719" cy="2892029"/>
          </a:xfrm>
          <a:custGeom>
            <a:avLst/>
            <a:gdLst/>
            <a:ahLst/>
            <a:cxnLst/>
            <a:rect r="r" b="b" t="t" l="l"/>
            <a:pathLst>
              <a:path h="2892029" w="3860719">
                <a:moveTo>
                  <a:pt x="0" y="0"/>
                </a:moveTo>
                <a:lnTo>
                  <a:pt x="3860719" y="0"/>
                </a:lnTo>
                <a:lnTo>
                  <a:pt x="3860719" y="2892030"/>
                </a:lnTo>
                <a:lnTo>
                  <a:pt x="0" y="2892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11994481" y="4211001"/>
            <a:ext cx="3249607" cy="2302100"/>
            <a:chOff x="0" y="0"/>
            <a:chExt cx="1967011" cy="1393478"/>
          </a:xfrm>
        </p:grpSpPr>
        <p:sp>
          <p:nvSpPr>
            <p:cNvPr name="Freeform 18" id="18"/>
            <p:cNvSpPr/>
            <p:nvPr/>
          </p:nvSpPr>
          <p:spPr>
            <a:xfrm flipH="false" flipV="false" rot="0">
              <a:off x="0" y="0"/>
              <a:ext cx="1967011" cy="1393478"/>
            </a:xfrm>
            <a:custGeom>
              <a:avLst/>
              <a:gdLst/>
              <a:ahLst/>
              <a:cxnLst/>
              <a:rect r="r" b="b" t="t" l="l"/>
              <a:pathLst>
                <a:path h="1393478" w="1967011">
                  <a:moveTo>
                    <a:pt x="0" y="0"/>
                  </a:moveTo>
                  <a:lnTo>
                    <a:pt x="1967011" y="0"/>
                  </a:lnTo>
                  <a:lnTo>
                    <a:pt x="1967011" y="1393478"/>
                  </a:lnTo>
                  <a:lnTo>
                    <a:pt x="0" y="1393478"/>
                  </a:lnTo>
                  <a:close/>
                </a:path>
              </a:pathLst>
            </a:custGeom>
            <a:blipFill>
              <a:blip r:embed="rId9"/>
              <a:stretch>
                <a:fillRect l="0" t="0" r="0" b="-88211"/>
              </a:stretch>
            </a:blipFill>
          </p:spPr>
        </p:sp>
      </p:grpSp>
      <p:sp>
        <p:nvSpPr>
          <p:cNvPr name="Freeform 19" id="19"/>
          <p:cNvSpPr/>
          <p:nvPr/>
        </p:nvSpPr>
        <p:spPr>
          <a:xfrm flipH="false" flipV="false" rot="0">
            <a:off x="13252512" y="2265542"/>
            <a:ext cx="1236381" cy="720005"/>
          </a:xfrm>
          <a:custGeom>
            <a:avLst/>
            <a:gdLst/>
            <a:ahLst/>
            <a:cxnLst/>
            <a:rect r="r" b="b" t="t" l="l"/>
            <a:pathLst>
              <a:path h="720005" w="1236381">
                <a:moveTo>
                  <a:pt x="0" y="0"/>
                </a:moveTo>
                <a:lnTo>
                  <a:pt x="1236380" y="0"/>
                </a:lnTo>
                <a:lnTo>
                  <a:pt x="1236380" y="720005"/>
                </a:lnTo>
                <a:lnTo>
                  <a:pt x="0" y="720005"/>
                </a:lnTo>
                <a:lnTo>
                  <a:pt x="0" y="0"/>
                </a:lnTo>
                <a:close/>
              </a:path>
            </a:pathLst>
          </a:custGeom>
          <a:blipFill>
            <a:blip r:embed="rId10">
              <a:extLst>
                <a:ext uri="{96DAC541-7B7A-43D3-8B79-37D633B846F1}">
                  <asvg:svgBlip xmlns:asvg="http://schemas.microsoft.com/office/drawing/2016/SVG/main" r:embed="rId11"/>
                </a:ext>
              </a:extLst>
            </a:blip>
            <a:stretch>
              <a:fillRect l="-173753" t="0" r="0" b="0"/>
            </a:stretch>
          </a:blipFill>
        </p:spPr>
      </p:sp>
      <p:sp>
        <p:nvSpPr>
          <p:cNvPr name="Freeform 20" id="20"/>
          <p:cNvSpPr/>
          <p:nvPr/>
        </p:nvSpPr>
        <p:spPr>
          <a:xfrm flipH="true" flipV="false" rot="0">
            <a:off x="3909819" y="2163214"/>
            <a:ext cx="1304410" cy="759622"/>
          </a:xfrm>
          <a:custGeom>
            <a:avLst/>
            <a:gdLst/>
            <a:ahLst/>
            <a:cxnLst/>
            <a:rect r="r" b="b" t="t" l="l"/>
            <a:pathLst>
              <a:path h="759622" w="1304410">
                <a:moveTo>
                  <a:pt x="1304410" y="0"/>
                </a:moveTo>
                <a:lnTo>
                  <a:pt x="0" y="0"/>
                </a:lnTo>
                <a:lnTo>
                  <a:pt x="0" y="759622"/>
                </a:lnTo>
                <a:lnTo>
                  <a:pt x="1304410" y="759622"/>
                </a:lnTo>
                <a:lnTo>
                  <a:pt x="1304410" y="0"/>
                </a:lnTo>
                <a:close/>
              </a:path>
            </a:pathLst>
          </a:custGeom>
          <a:blipFill>
            <a:blip r:embed="rId10">
              <a:extLst>
                <a:ext uri="{96DAC541-7B7A-43D3-8B79-37D633B846F1}">
                  <asvg:svgBlip xmlns:asvg="http://schemas.microsoft.com/office/drawing/2016/SVG/main" r:embed="rId11"/>
                </a:ext>
              </a:extLst>
            </a:blip>
            <a:stretch>
              <a:fillRect l="-173753" t="0" r="0" b="0"/>
            </a:stretch>
          </a:blipFill>
        </p:spPr>
      </p:sp>
      <p:sp>
        <p:nvSpPr>
          <p:cNvPr name="TextBox 21" id="21"/>
          <p:cNvSpPr txBox="true"/>
          <p:nvPr/>
        </p:nvSpPr>
        <p:spPr>
          <a:xfrm rot="0">
            <a:off x="2619816" y="6993959"/>
            <a:ext cx="3961580" cy="586486"/>
          </a:xfrm>
          <a:prstGeom prst="rect">
            <a:avLst/>
          </a:prstGeom>
        </p:spPr>
        <p:txBody>
          <a:bodyPr anchor="t" rtlCol="false" tIns="0" lIns="0" bIns="0" rIns="0">
            <a:spAutoFit/>
          </a:bodyPr>
          <a:lstStyle/>
          <a:p>
            <a:pPr algn="ctr">
              <a:lnSpc>
                <a:spcPts val="4312"/>
              </a:lnSpc>
            </a:pPr>
            <a:r>
              <a:rPr lang="en-US" sz="4400">
                <a:solidFill>
                  <a:srgbClr val="F3F1DB"/>
                </a:solidFill>
                <a:latin typeface="Obra Letra Bold"/>
                <a:ea typeface="Obra Letra Bold"/>
                <a:cs typeface="Obra Letra Bold"/>
                <a:sym typeface="Obra Letra Bold"/>
              </a:rPr>
              <a:t>Sofikul sk</a:t>
            </a:r>
          </a:p>
        </p:txBody>
      </p:sp>
      <p:sp>
        <p:nvSpPr>
          <p:cNvPr name="TextBox 22" id="22"/>
          <p:cNvSpPr txBox="true"/>
          <p:nvPr/>
        </p:nvSpPr>
        <p:spPr>
          <a:xfrm rot="0">
            <a:off x="7105271" y="6993959"/>
            <a:ext cx="3961580" cy="586486"/>
          </a:xfrm>
          <a:prstGeom prst="rect">
            <a:avLst/>
          </a:prstGeom>
        </p:spPr>
        <p:txBody>
          <a:bodyPr anchor="t" rtlCol="false" tIns="0" lIns="0" bIns="0" rIns="0">
            <a:spAutoFit/>
          </a:bodyPr>
          <a:lstStyle/>
          <a:p>
            <a:pPr algn="ctr">
              <a:lnSpc>
                <a:spcPts val="4312"/>
              </a:lnSpc>
            </a:pPr>
            <a:r>
              <a:rPr lang="en-US" sz="4400">
                <a:solidFill>
                  <a:srgbClr val="F3F1DB"/>
                </a:solidFill>
                <a:latin typeface="Obra Letra Bold"/>
                <a:ea typeface="Obra Letra Bold"/>
                <a:cs typeface="Obra Letra Bold"/>
                <a:sym typeface="Obra Letra Bold"/>
              </a:rPr>
              <a:t>Manas Shulkla</a:t>
            </a:r>
          </a:p>
        </p:txBody>
      </p:sp>
      <p:sp>
        <p:nvSpPr>
          <p:cNvPr name="TextBox 23" id="23"/>
          <p:cNvSpPr txBox="true"/>
          <p:nvPr/>
        </p:nvSpPr>
        <p:spPr>
          <a:xfrm rot="0">
            <a:off x="11584323" y="6993959"/>
            <a:ext cx="3961580" cy="1135761"/>
          </a:xfrm>
          <a:prstGeom prst="rect">
            <a:avLst/>
          </a:prstGeom>
        </p:spPr>
        <p:txBody>
          <a:bodyPr anchor="t" rtlCol="false" tIns="0" lIns="0" bIns="0" rIns="0">
            <a:spAutoFit/>
          </a:bodyPr>
          <a:lstStyle/>
          <a:p>
            <a:pPr algn="ctr">
              <a:lnSpc>
                <a:spcPts val="4312"/>
              </a:lnSpc>
            </a:pPr>
            <a:r>
              <a:rPr lang="en-US" sz="4400">
                <a:solidFill>
                  <a:srgbClr val="F3F1DB"/>
                </a:solidFill>
                <a:latin typeface="Obra Letra Bold"/>
                <a:ea typeface="Obra Letra Bold"/>
                <a:cs typeface="Obra Letra Bold"/>
                <a:sym typeface="Obra Letra Bold"/>
              </a:rPr>
              <a:t>Md Uzair Rajput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777" r="0" b="-4777"/>
            </a:stretch>
          </a:blipFill>
        </p:spPr>
      </p:sp>
      <p:sp>
        <p:nvSpPr>
          <p:cNvPr name="Freeform 3" id="3"/>
          <p:cNvSpPr/>
          <p:nvPr/>
        </p:nvSpPr>
        <p:spPr>
          <a:xfrm flipH="false" flipV="false" rot="0">
            <a:off x="-268992" y="4128100"/>
            <a:ext cx="19184045" cy="9314518"/>
          </a:xfrm>
          <a:custGeom>
            <a:avLst/>
            <a:gdLst/>
            <a:ahLst/>
            <a:cxnLst/>
            <a:rect r="r" b="b" t="t" l="l"/>
            <a:pathLst>
              <a:path h="9314518" w="19184045">
                <a:moveTo>
                  <a:pt x="0" y="0"/>
                </a:moveTo>
                <a:lnTo>
                  <a:pt x="19184046" y="0"/>
                </a:lnTo>
                <a:lnTo>
                  <a:pt x="19184046" y="9314518"/>
                </a:lnTo>
                <a:lnTo>
                  <a:pt x="0" y="9314518"/>
                </a:lnTo>
                <a:lnTo>
                  <a:pt x="0" y="0"/>
                </a:lnTo>
                <a:close/>
              </a:path>
            </a:pathLst>
          </a:custGeom>
          <a:blipFill>
            <a:blip r:embed="rId3"/>
            <a:stretch>
              <a:fillRect l="0" t="0" r="0" b="0"/>
            </a:stretch>
          </a:blipFill>
        </p:spPr>
      </p:sp>
      <p:grpSp>
        <p:nvGrpSpPr>
          <p:cNvPr name="Group 4" id="4"/>
          <p:cNvGrpSpPr/>
          <p:nvPr/>
        </p:nvGrpSpPr>
        <p:grpSpPr>
          <a:xfrm rot="0">
            <a:off x="2026313" y="1623322"/>
            <a:ext cx="15232987" cy="6872043"/>
            <a:chOff x="0" y="0"/>
            <a:chExt cx="3529724" cy="1592361"/>
          </a:xfrm>
        </p:grpSpPr>
        <p:sp>
          <p:nvSpPr>
            <p:cNvPr name="Freeform 5" id="5"/>
            <p:cNvSpPr/>
            <p:nvPr/>
          </p:nvSpPr>
          <p:spPr>
            <a:xfrm flipH="false" flipV="false" rot="0">
              <a:off x="0" y="0"/>
              <a:ext cx="3529724" cy="1592361"/>
            </a:xfrm>
            <a:custGeom>
              <a:avLst/>
              <a:gdLst/>
              <a:ahLst/>
              <a:cxnLst/>
              <a:rect r="r" b="b" t="t" l="l"/>
              <a:pathLst>
                <a:path h="1592361" w="3529724">
                  <a:moveTo>
                    <a:pt x="17280" y="0"/>
                  </a:moveTo>
                  <a:lnTo>
                    <a:pt x="3512445" y="0"/>
                  </a:lnTo>
                  <a:cubicBezTo>
                    <a:pt x="3521988" y="0"/>
                    <a:pt x="3529724" y="7736"/>
                    <a:pt x="3529724" y="17280"/>
                  </a:cubicBezTo>
                  <a:lnTo>
                    <a:pt x="3529724" y="1575081"/>
                  </a:lnTo>
                  <a:cubicBezTo>
                    <a:pt x="3529724" y="1584625"/>
                    <a:pt x="3521988" y="1592361"/>
                    <a:pt x="3512445" y="1592361"/>
                  </a:cubicBezTo>
                  <a:lnTo>
                    <a:pt x="17280" y="1592361"/>
                  </a:lnTo>
                  <a:cubicBezTo>
                    <a:pt x="7736" y="1592361"/>
                    <a:pt x="0" y="1584625"/>
                    <a:pt x="0" y="1575081"/>
                  </a:cubicBezTo>
                  <a:lnTo>
                    <a:pt x="0" y="17280"/>
                  </a:lnTo>
                  <a:cubicBezTo>
                    <a:pt x="0" y="7736"/>
                    <a:pt x="7736" y="0"/>
                    <a:pt x="17280" y="0"/>
                  </a:cubicBezTo>
                  <a:close/>
                </a:path>
              </a:pathLst>
            </a:custGeom>
            <a:solidFill>
              <a:srgbClr val="FFFFFF"/>
            </a:solidFill>
          </p:spPr>
        </p:sp>
        <p:sp>
          <p:nvSpPr>
            <p:cNvPr name="TextBox 6" id="6"/>
            <p:cNvSpPr txBox="true"/>
            <p:nvPr/>
          </p:nvSpPr>
          <p:spPr>
            <a:xfrm>
              <a:off x="0" y="-38100"/>
              <a:ext cx="3529724" cy="1630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4"/>
            <a:stretch>
              <a:fillRect l="0" t="0" r="0" b="0"/>
            </a:stretch>
          </a:blipFill>
        </p:spPr>
      </p:sp>
      <p:sp>
        <p:nvSpPr>
          <p:cNvPr name="Freeform 8" id="8"/>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5"/>
            <a:stretch>
              <a:fillRect l="0" t="0" r="0" b="0"/>
            </a:stretch>
          </a:blipFill>
        </p:spPr>
      </p:sp>
      <p:sp>
        <p:nvSpPr>
          <p:cNvPr name="TextBox 9" id="9"/>
          <p:cNvSpPr txBox="true"/>
          <p:nvPr/>
        </p:nvSpPr>
        <p:spPr>
          <a:xfrm rot="0">
            <a:off x="4197569" y="643628"/>
            <a:ext cx="8611981" cy="9511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WHY LINKED LISTS?</a:t>
            </a:r>
          </a:p>
        </p:txBody>
      </p:sp>
      <p:sp>
        <p:nvSpPr>
          <p:cNvPr name="TextBox 10" id="10"/>
          <p:cNvSpPr txBox="true"/>
          <p:nvPr/>
        </p:nvSpPr>
        <p:spPr>
          <a:xfrm rot="0">
            <a:off x="2202359" y="3126674"/>
            <a:ext cx="14687256" cy="4989272"/>
          </a:xfrm>
          <a:prstGeom prst="rect">
            <a:avLst/>
          </a:prstGeom>
        </p:spPr>
        <p:txBody>
          <a:bodyPr anchor="t" rtlCol="false" tIns="0" lIns="0" bIns="0" rIns="0">
            <a:spAutoFit/>
          </a:bodyPr>
          <a:lstStyle/>
          <a:p>
            <a:pPr algn="ctr">
              <a:lnSpc>
                <a:spcPts val="4387"/>
              </a:lnSpc>
              <a:spcBef>
                <a:spcPct val="0"/>
              </a:spcBef>
            </a:pPr>
            <a:r>
              <a:rPr lang="en-US" sz="3718">
                <a:solidFill>
                  <a:srgbClr val="000104"/>
                </a:solidFill>
                <a:latin typeface="Montserrat Bold"/>
                <a:ea typeface="Montserrat Bold"/>
                <a:cs typeface="Montserrat Bold"/>
                <a:sym typeface="Montserrat Bold"/>
              </a:rPr>
              <a:t>1.</a:t>
            </a:r>
            <a:r>
              <a:rPr lang="en-US" sz="3718">
                <a:solidFill>
                  <a:srgbClr val="000104"/>
                </a:solidFill>
                <a:latin typeface="Montserrat Bold"/>
                <a:ea typeface="Montserrat Bold"/>
                <a:cs typeface="Montserrat Bold"/>
                <a:sym typeface="Montserrat Bold"/>
              </a:rPr>
              <a:t>Dynamic Memory Allocation: Linked lists allow for efficient use of memory, as nodes are created only when needed.</a:t>
            </a:r>
          </a:p>
          <a:p>
            <a:pPr algn="ctr">
              <a:lnSpc>
                <a:spcPts val="4387"/>
              </a:lnSpc>
              <a:spcBef>
                <a:spcPct val="0"/>
              </a:spcBef>
            </a:pPr>
            <a:r>
              <a:rPr lang="en-US" sz="3718">
                <a:solidFill>
                  <a:srgbClr val="000104"/>
                </a:solidFill>
                <a:latin typeface="Montserrat Bold"/>
                <a:ea typeface="Montserrat Bold"/>
                <a:cs typeface="Montserrat Bold"/>
                <a:sym typeface="Montserrat Bold"/>
              </a:rPr>
              <a:t>2.Flexible Structure: Nodes can be easily added or removed, making it ideal for simulating the dynamic nature of social networks.</a:t>
            </a:r>
          </a:p>
          <a:p>
            <a:pPr algn="ctr">
              <a:lnSpc>
                <a:spcPts val="4387"/>
              </a:lnSpc>
              <a:spcBef>
                <a:spcPct val="0"/>
              </a:spcBef>
            </a:pPr>
            <a:r>
              <a:rPr lang="en-US" sz="3718">
                <a:solidFill>
                  <a:srgbClr val="000104"/>
                </a:solidFill>
                <a:latin typeface="Montserrat Bold"/>
                <a:ea typeface="Montserrat Bold"/>
                <a:cs typeface="Montserrat Bold"/>
                <a:sym typeface="Montserrat Bold"/>
              </a:rPr>
              <a:t>3.Ease of Traversal: Linked lists make it simple to traverse connections, which is essential for operations like finding mutual friends.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1559094" y="896316"/>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37830" y="3501390"/>
            <a:ext cx="5956731" cy="6527925"/>
          </a:xfrm>
          <a:custGeom>
            <a:avLst/>
            <a:gdLst/>
            <a:ahLst/>
            <a:cxnLst/>
            <a:rect r="r" b="b" t="t" l="l"/>
            <a:pathLst>
              <a:path h="6527925" w="5956731">
                <a:moveTo>
                  <a:pt x="0" y="0"/>
                </a:moveTo>
                <a:lnTo>
                  <a:pt x="5956732" y="0"/>
                </a:lnTo>
                <a:lnTo>
                  <a:pt x="5956732" y="6527925"/>
                </a:lnTo>
                <a:lnTo>
                  <a:pt x="0" y="65279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312689" y="1219200"/>
            <a:ext cx="8092094" cy="22821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ea typeface="DM Sans Bold"/>
                <a:cs typeface="DM Sans Bold"/>
                <a:sym typeface="DM Sans Bold"/>
              </a:rPr>
              <a:t>Core Features Implemented</a:t>
            </a:r>
          </a:p>
        </p:txBody>
      </p:sp>
      <p:sp>
        <p:nvSpPr>
          <p:cNvPr name="TextBox 6" id="6"/>
          <p:cNvSpPr txBox="true"/>
          <p:nvPr/>
        </p:nvSpPr>
        <p:spPr>
          <a:xfrm rot="0">
            <a:off x="1312689" y="3909192"/>
            <a:ext cx="9863731" cy="6062483"/>
          </a:xfrm>
          <a:prstGeom prst="rect">
            <a:avLst/>
          </a:prstGeom>
        </p:spPr>
        <p:txBody>
          <a:bodyPr anchor="t" rtlCol="false" tIns="0" lIns="0" bIns="0" rIns="0">
            <a:spAutoFit/>
          </a:bodyPr>
          <a:lstStyle/>
          <a:p>
            <a:pPr algn="l">
              <a:lnSpc>
                <a:spcPts val="6965"/>
              </a:lnSpc>
            </a:pPr>
            <a:r>
              <a:rPr lang="en-US" sz="5159" spc="309">
                <a:solidFill>
                  <a:srgbClr val="7B1300"/>
                </a:solidFill>
                <a:latin typeface="DM Sans Bold Italics"/>
                <a:ea typeface="DM Sans Bold Italics"/>
                <a:cs typeface="DM Sans Bold Italics"/>
                <a:sym typeface="DM Sans Bold Italics"/>
              </a:rPr>
              <a:t>User Management:</a:t>
            </a:r>
          </a:p>
          <a:p>
            <a:pPr algn="l" marL="941204" indent="-470602" lvl="1">
              <a:lnSpc>
                <a:spcPts val="5885"/>
              </a:lnSpc>
              <a:buFont typeface="Arial"/>
              <a:buChar char="•"/>
            </a:pPr>
            <a:r>
              <a:rPr lang="en-US" sz="4359" spc="261">
                <a:solidFill>
                  <a:srgbClr val="000000"/>
                </a:solidFill>
                <a:latin typeface="DM Sans Bold Italics"/>
                <a:ea typeface="DM Sans Bold Italics"/>
                <a:cs typeface="DM Sans Bold Italics"/>
                <a:sym typeface="DM Sans Bold Italics"/>
              </a:rPr>
              <a:t>Add User: Allows new users to be added to the social network.</a:t>
            </a:r>
          </a:p>
          <a:p>
            <a:pPr algn="l" marL="941204" indent="-470602" lvl="1">
              <a:lnSpc>
                <a:spcPts val="5885"/>
              </a:lnSpc>
              <a:buFont typeface="Arial"/>
              <a:buChar char="•"/>
            </a:pPr>
            <a:r>
              <a:rPr lang="en-US" sz="4359" spc="261">
                <a:solidFill>
                  <a:srgbClr val="000000"/>
                </a:solidFill>
                <a:latin typeface="DM Sans Bold Italics"/>
                <a:ea typeface="DM Sans Bold Italics"/>
                <a:cs typeface="DM Sans Bold Italics"/>
                <a:sym typeface="DM Sans Bold Italics"/>
              </a:rPr>
              <a:t>Remove User: Enables deletion of users from the network (if implemented).</a:t>
            </a:r>
          </a:p>
          <a:p>
            <a:pPr algn="l" marL="0" indent="0" lvl="0">
              <a:lnSpc>
                <a:spcPts val="588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5282649">
            <a:off x="72709" y="3211771"/>
            <a:ext cx="7567145" cy="2582288"/>
          </a:xfrm>
          <a:custGeom>
            <a:avLst/>
            <a:gdLst/>
            <a:ahLst/>
            <a:cxnLst/>
            <a:rect r="r" b="b" t="t" l="l"/>
            <a:pathLst>
              <a:path h="2582288" w="7567145">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60709" y="2037564"/>
            <a:ext cx="5513037" cy="6211873"/>
          </a:xfrm>
          <a:custGeom>
            <a:avLst/>
            <a:gdLst/>
            <a:ahLst/>
            <a:cxnLst/>
            <a:rect r="r" b="b" t="t" l="l"/>
            <a:pathLst>
              <a:path h="6211873" w="5513037">
                <a:moveTo>
                  <a:pt x="0" y="0"/>
                </a:moveTo>
                <a:lnTo>
                  <a:pt x="5513037" y="0"/>
                </a:lnTo>
                <a:lnTo>
                  <a:pt x="5513037"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113912" y="952500"/>
            <a:ext cx="11924130" cy="8893955"/>
          </a:xfrm>
          <a:prstGeom prst="rect">
            <a:avLst/>
          </a:prstGeom>
        </p:spPr>
        <p:txBody>
          <a:bodyPr anchor="t" rtlCol="false" tIns="0" lIns="0" bIns="0" rIns="0">
            <a:spAutoFit/>
          </a:bodyPr>
          <a:lstStyle/>
          <a:p>
            <a:pPr algn="l" marL="1063465" indent="-531733" lvl="1">
              <a:lnSpc>
                <a:spcPts val="6649"/>
              </a:lnSpc>
              <a:buAutoNum type="arabicPeriod" startAt="1"/>
            </a:pPr>
            <a:r>
              <a:rPr lang="en-US" sz="4925" spc="295">
                <a:solidFill>
                  <a:srgbClr val="BF2206"/>
                </a:solidFill>
                <a:latin typeface="DM Sans Bold"/>
                <a:ea typeface="DM Sans Bold"/>
                <a:cs typeface="DM Sans Bold"/>
                <a:sym typeface="DM Sans Bold"/>
              </a:rPr>
              <a:t>Friendship Management:</a:t>
            </a:r>
          </a:p>
          <a:p>
            <a:pPr algn="l" marL="1867857" indent="-622619" lvl="2">
              <a:lnSpc>
                <a:spcPts val="5839"/>
              </a:lnSpc>
              <a:buFont typeface="Arial"/>
              <a:buChar char="⚬"/>
            </a:pPr>
            <a:r>
              <a:rPr lang="en-US" sz="4325" spc="259">
                <a:solidFill>
                  <a:srgbClr val="000000"/>
                </a:solidFill>
                <a:latin typeface="DM Sans Bold"/>
                <a:ea typeface="DM Sans Bold"/>
                <a:cs typeface="DM Sans Bold"/>
                <a:sym typeface="DM Sans Bold"/>
              </a:rPr>
              <a:t>Add Friend: Connects two users as friends by linking their profiles.</a:t>
            </a:r>
          </a:p>
          <a:p>
            <a:pPr algn="l" marL="1867857" indent="-622619" lvl="2">
              <a:lnSpc>
                <a:spcPts val="5839"/>
              </a:lnSpc>
              <a:buFont typeface="Arial"/>
              <a:buChar char="⚬"/>
            </a:pPr>
            <a:r>
              <a:rPr lang="en-US" sz="4325" spc="259">
                <a:solidFill>
                  <a:srgbClr val="000000"/>
                </a:solidFill>
                <a:latin typeface="DM Sans Bold"/>
                <a:ea typeface="DM Sans Bold"/>
                <a:cs typeface="DM Sans Bold"/>
                <a:sym typeface="DM Sans Bold"/>
              </a:rPr>
              <a:t>Remove Friend: Disconnects two users, removing the friendship link.</a:t>
            </a:r>
          </a:p>
          <a:p>
            <a:pPr algn="l" marL="1867857" indent="-622619" lvl="2">
              <a:lnSpc>
                <a:spcPts val="5839"/>
              </a:lnSpc>
              <a:buFont typeface="Arial"/>
              <a:buChar char="⚬"/>
            </a:pPr>
            <a:r>
              <a:rPr lang="en-US" sz="4325" spc="259">
                <a:solidFill>
                  <a:srgbClr val="000000"/>
                </a:solidFill>
                <a:latin typeface="DM Sans Bold"/>
                <a:ea typeface="DM Sans Bold"/>
                <a:cs typeface="DM Sans Bold"/>
                <a:sym typeface="DM Sans Bold"/>
              </a:rPr>
              <a:t>Show Friends: Displays all friends of a user.</a:t>
            </a:r>
          </a:p>
          <a:p>
            <a:pPr algn="l" marL="1867857" indent="-622619" lvl="2">
              <a:lnSpc>
                <a:spcPts val="5839"/>
              </a:lnSpc>
              <a:spcBef>
                <a:spcPct val="0"/>
              </a:spcBef>
              <a:buFont typeface="Arial"/>
              <a:buChar char="⚬"/>
            </a:pPr>
            <a:r>
              <a:rPr lang="en-US" sz="4325" spc="259">
                <a:solidFill>
                  <a:srgbClr val="000000"/>
                </a:solidFill>
                <a:latin typeface="DM Sans Bold"/>
                <a:ea typeface="DM Sans Bold"/>
                <a:cs typeface="DM Sans Bold"/>
                <a:sym typeface="DM Sans Bold"/>
              </a:rPr>
              <a:t>Show Mutual Friends: Identifies and displays mutual friends between two users.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DAGO1KlW9YQ</dc:identifier>
  <dcterms:modified xsi:type="dcterms:W3CDTF">2011-08-01T06:04:30Z</dcterms:modified>
  <cp:revision>1</cp:revision>
  <dc:title>Dsa Projrct</dc:title>
</cp:coreProperties>
</file>